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8" r:id="rId3"/>
    <p:sldId id="544" r:id="rId4"/>
    <p:sldId id="259" r:id="rId5"/>
    <p:sldId id="313" r:id="rId6"/>
    <p:sldId id="539" r:id="rId7"/>
    <p:sldId id="541" r:id="rId8"/>
    <p:sldId id="453" r:id="rId9"/>
    <p:sldId id="531" r:id="rId10"/>
    <p:sldId id="495" r:id="rId11"/>
    <p:sldId id="496" r:id="rId12"/>
    <p:sldId id="497" r:id="rId13"/>
    <p:sldId id="498" r:id="rId14"/>
    <p:sldId id="538" r:id="rId15"/>
    <p:sldId id="542" r:id="rId16"/>
    <p:sldId id="500" r:id="rId17"/>
    <p:sldId id="501" r:id="rId18"/>
    <p:sldId id="532" r:id="rId19"/>
    <p:sldId id="533" r:id="rId20"/>
    <p:sldId id="534" r:id="rId21"/>
    <p:sldId id="535" r:id="rId22"/>
    <p:sldId id="543" r:id="rId23"/>
    <p:sldId id="545" r:id="rId24"/>
    <p:sldId id="513" r:id="rId25"/>
    <p:sldId id="540" r:id="rId26"/>
    <p:sldId id="537" r:id="rId27"/>
    <p:sldId id="51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7.wmf"/><Relationship Id="rId1" Type="http://schemas.openxmlformats.org/officeDocument/2006/relationships/image" Target="../media/image35.wmf"/><Relationship Id="rId4"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5.wmf"/><Relationship Id="rId4"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5.wmf"/><Relationship Id="rId5" Type="http://schemas.openxmlformats.org/officeDocument/2006/relationships/image" Target="../media/image40.wmf"/><Relationship Id="rId4" Type="http://schemas.openxmlformats.org/officeDocument/2006/relationships/image" Target="../media/image3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5.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16.wmf"/><Relationship Id="rId4"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2.wmf"/><Relationship Id="rId5" Type="http://schemas.openxmlformats.org/officeDocument/2006/relationships/image" Target="../media/image16.wmf"/><Relationship Id="rId4"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BDEB6-32C2-4373-8372-1A90129F9E59}" type="datetimeFigureOut">
              <a:rPr lang="en-US" smtClean="0"/>
              <a:t>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917FF-0E72-4468-8DCC-5E07CF7B36EE}" type="slidenum">
              <a:rPr lang="en-US" smtClean="0"/>
              <a:t>‹#›</a:t>
            </a:fld>
            <a:endParaRPr lang="en-US"/>
          </a:p>
        </p:txBody>
      </p:sp>
    </p:spTree>
    <p:extLst>
      <p:ext uri="{BB962C8B-B14F-4D97-AF65-F5344CB8AC3E}">
        <p14:creationId xmlns:p14="http://schemas.microsoft.com/office/powerpoint/2010/main" val="4004294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1B9776-9390-489E-A727-243BB2C362FD}" type="slidenum">
              <a:rPr lang="en-US" smtClean="0"/>
              <a:t>1</a:t>
            </a:fld>
            <a:endParaRPr lang="en-US"/>
          </a:p>
        </p:txBody>
      </p:sp>
    </p:spTree>
    <p:extLst>
      <p:ext uri="{BB962C8B-B14F-4D97-AF65-F5344CB8AC3E}">
        <p14:creationId xmlns:p14="http://schemas.microsoft.com/office/powerpoint/2010/main" val="575204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54645-5A36-4BBC-9719-0290DCC922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138915-CC65-4B9F-8076-A4F613CFBC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3ECD47-1F6F-4EC5-96EA-B17B1C27632C}"/>
              </a:ext>
            </a:extLst>
          </p:cNvPr>
          <p:cNvSpPr>
            <a:spLocks noGrp="1"/>
          </p:cNvSpPr>
          <p:nvPr>
            <p:ph type="dt" sz="half" idx="10"/>
          </p:nvPr>
        </p:nvSpPr>
        <p:spPr/>
        <p:txBody>
          <a:bodyPr/>
          <a:lstStyle/>
          <a:p>
            <a:fld id="{150A6A1A-C2F6-4A4B-9DDF-5E5C33109AEC}" type="datetime1">
              <a:rPr lang="en-US" smtClean="0"/>
              <a:t>11/3/2020</a:t>
            </a:fld>
            <a:endParaRPr lang="en-US"/>
          </a:p>
        </p:txBody>
      </p:sp>
      <p:sp>
        <p:nvSpPr>
          <p:cNvPr id="5" name="Footer Placeholder 4">
            <a:extLst>
              <a:ext uri="{FF2B5EF4-FFF2-40B4-BE49-F238E27FC236}">
                <a16:creationId xmlns:a16="http://schemas.microsoft.com/office/drawing/2014/main" id="{1135EB5D-6AEF-4308-B97B-98A105946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0499E-69A8-489C-B46E-64F0D227C739}"/>
              </a:ext>
            </a:extLst>
          </p:cNvPr>
          <p:cNvSpPr>
            <a:spLocks noGrp="1"/>
          </p:cNvSpPr>
          <p:nvPr>
            <p:ph type="sldNum" sz="quarter" idx="12"/>
          </p:nvPr>
        </p:nvSpPr>
        <p:spPr/>
        <p:txBody>
          <a:bodyPr/>
          <a:lstStyle/>
          <a:p>
            <a:fld id="{FF0CD75F-0C19-479B-9E23-8B71E30D587C}" type="slidenum">
              <a:rPr lang="en-US" smtClean="0"/>
              <a:t>‹#›</a:t>
            </a:fld>
            <a:endParaRPr lang="en-US"/>
          </a:p>
        </p:txBody>
      </p:sp>
    </p:spTree>
    <p:extLst>
      <p:ext uri="{BB962C8B-B14F-4D97-AF65-F5344CB8AC3E}">
        <p14:creationId xmlns:p14="http://schemas.microsoft.com/office/powerpoint/2010/main" val="111051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51F96-F3FE-45F8-96E6-3AE4704499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02154F-766C-4B82-842C-8CEF9CC7AD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6A6AB-3B7E-4097-8171-C29013251153}"/>
              </a:ext>
            </a:extLst>
          </p:cNvPr>
          <p:cNvSpPr>
            <a:spLocks noGrp="1"/>
          </p:cNvSpPr>
          <p:nvPr>
            <p:ph type="dt" sz="half" idx="10"/>
          </p:nvPr>
        </p:nvSpPr>
        <p:spPr/>
        <p:txBody>
          <a:bodyPr/>
          <a:lstStyle/>
          <a:p>
            <a:fld id="{67039FFC-4C92-48C4-B20F-356D01E3F713}" type="datetime1">
              <a:rPr lang="en-US" smtClean="0"/>
              <a:t>11/3/2020</a:t>
            </a:fld>
            <a:endParaRPr lang="en-US"/>
          </a:p>
        </p:txBody>
      </p:sp>
      <p:sp>
        <p:nvSpPr>
          <p:cNvPr id="5" name="Footer Placeholder 4">
            <a:extLst>
              <a:ext uri="{FF2B5EF4-FFF2-40B4-BE49-F238E27FC236}">
                <a16:creationId xmlns:a16="http://schemas.microsoft.com/office/drawing/2014/main" id="{684279F3-3D3E-4AA5-8C0F-3C1861A6B3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40717-A491-4550-B7F5-F80A5D71C687}"/>
              </a:ext>
            </a:extLst>
          </p:cNvPr>
          <p:cNvSpPr>
            <a:spLocks noGrp="1"/>
          </p:cNvSpPr>
          <p:nvPr>
            <p:ph type="sldNum" sz="quarter" idx="12"/>
          </p:nvPr>
        </p:nvSpPr>
        <p:spPr/>
        <p:txBody>
          <a:bodyPr/>
          <a:lstStyle/>
          <a:p>
            <a:fld id="{FF0CD75F-0C19-479B-9E23-8B71E30D587C}" type="slidenum">
              <a:rPr lang="en-US" smtClean="0"/>
              <a:t>‹#›</a:t>
            </a:fld>
            <a:endParaRPr lang="en-US"/>
          </a:p>
        </p:txBody>
      </p:sp>
    </p:spTree>
    <p:extLst>
      <p:ext uri="{BB962C8B-B14F-4D97-AF65-F5344CB8AC3E}">
        <p14:creationId xmlns:p14="http://schemas.microsoft.com/office/powerpoint/2010/main" val="2096513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5CF3EF-E8D2-4A38-A1A7-A10706693F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96CC74-BC4B-4CC6-9E21-167E23583F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7DB11-7AB3-4AF1-984D-0235649BE128}"/>
              </a:ext>
            </a:extLst>
          </p:cNvPr>
          <p:cNvSpPr>
            <a:spLocks noGrp="1"/>
          </p:cNvSpPr>
          <p:nvPr>
            <p:ph type="dt" sz="half" idx="10"/>
          </p:nvPr>
        </p:nvSpPr>
        <p:spPr/>
        <p:txBody>
          <a:bodyPr/>
          <a:lstStyle/>
          <a:p>
            <a:fld id="{A7EA026A-AA79-4003-89EC-9603C2268171}" type="datetime1">
              <a:rPr lang="en-US" smtClean="0"/>
              <a:t>11/3/2020</a:t>
            </a:fld>
            <a:endParaRPr lang="en-US"/>
          </a:p>
        </p:txBody>
      </p:sp>
      <p:sp>
        <p:nvSpPr>
          <p:cNvPr id="5" name="Footer Placeholder 4">
            <a:extLst>
              <a:ext uri="{FF2B5EF4-FFF2-40B4-BE49-F238E27FC236}">
                <a16:creationId xmlns:a16="http://schemas.microsoft.com/office/drawing/2014/main" id="{ECC09506-6899-4503-8B87-0CC93BBDD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CA200-3B88-418B-9E95-A18E028DBC23}"/>
              </a:ext>
            </a:extLst>
          </p:cNvPr>
          <p:cNvSpPr>
            <a:spLocks noGrp="1"/>
          </p:cNvSpPr>
          <p:nvPr>
            <p:ph type="sldNum" sz="quarter" idx="12"/>
          </p:nvPr>
        </p:nvSpPr>
        <p:spPr/>
        <p:txBody>
          <a:bodyPr/>
          <a:lstStyle/>
          <a:p>
            <a:fld id="{FF0CD75F-0C19-479B-9E23-8B71E30D587C}" type="slidenum">
              <a:rPr lang="en-US" smtClean="0"/>
              <a:t>‹#›</a:t>
            </a:fld>
            <a:endParaRPr lang="en-US"/>
          </a:p>
        </p:txBody>
      </p:sp>
    </p:spTree>
    <p:extLst>
      <p:ext uri="{BB962C8B-B14F-4D97-AF65-F5344CB8AC3E}">
        <p14:creationId xmlns:p14="http://schemas.microsoft.com/office/powerpoint/2010/main" val="215271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2D6B-A8B1-4436-B075-9ECE6B2747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B5E7B1-0D2E-43DF-ACD3-D3A52040C5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21CB16-471C-43C4-B579-45875DAA5060}"/>
              </a:ext>
            </a:extLst>
          </p:cNvPr>
          <p:cNvSpPr>
            <a:spLocks noGrp="1"/>
          </p:cNvSpPr>
          <p:nvPr>
            <p:ph type="dt" sz="half" idx="10"/>
          </p:nvPr>
        </p:nvSpPr>
        <p:spPr/>
        <p:txBody>
          <a:bodyPr/>
          <a:lstStyle/>
          <a:p>
            <a:fld id="{967A70CD-6DAB-4FAB-9D47-4A6BAF0ACFBC}" type="datetime1">
              <a:rPr lang="en-US" smtClean="0"/>
              <a:t>11/3/2020</a:t>
            </a:fld>
            <a:endParaRPr lang="en-US"/>
          </a:p>
        </p:txBody>
      </p:sp>
      <p:sp>
        <p:nvSpPr>
          <p:cNvPr id="5" name="Footer Placeholder 4">
            <a:extLst>
              <a:ext uri="{FF2B5EF4-FFF2-40B4-BE49-F238E27FC236}">
                <a16:creationId xmlns:a16="http://schemas.microsoft.com/office/drawing/2014/main" id="{8AE6F4D2-5C70-40B6-B1E5-AD47980AC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534B9-10BD-4FB6-BEF4-72D0DB7B037F}"/>
              </a:ext>
            </a:extLst>
          </p:cNvPr>
          <p:cNvSpPr>
            <a:spLocks noGrp="1"/>
          </p:cNvSpPr>
          <p:nvPr>
            <p:ph type="sldNum" sz="quarter" idx="12"/>
          </p:nvPr>
        </p:nvSpPr>
        <p:spPr/>
        <p:txBody>
          <a:bodyPr/>
          <a:lstStyle/>
          <a:p>
            <a:fld id="{FF0CD75F-0C19-479B-9E23-8B71E30D587C}" type="slidenum">
              <a:rPr lang="en-US" smtClean="0"/>
              <a:t>‹#›</a:t>
            </a:fld>
            <a:endParaRPr lang="en-US"/>
          </a:p>
        </p:txBody>
      </p:sp>
    </p:spTree>
    <p:extLst>
      <p:ext uri="{BB962C8B-B14F-4D97-AF65-F5344CB8AC3E}">
        <p14:creationId xmlns:p14="http://schemas.microsoft.com/office/powerpoint/2010/main" val="1042832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3DE7-755A-4150-801B-B12FEB5B8A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CE1A8F-E5FE-49C5-BB17-802E57F38C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AF415D-E916-4B2B-ACD5-5B7F1ED3B57C}"/>
              </a:ext>
            </a:extLst>
          </p:cNvPr>
          <p:cNvSpPr>
            <a:spLocks noGrp="1"/>
          </p:cNvSpPr>
          <p:nvPr>
            <p:ph type="dt" sz="half" idx="10"/>
          </p:nvPr>
        </p:nvSpPr>
        <p:spPr/>
        <p:txBody>
          <a:bodyPr/>
          <a:lstStyle/>
          <a:p>
            <a:fld id="{D9F2C563-461C-4544-B886-029FC93D6E82}" type="datetime1">
              <a:rPr lang="en-US" smtClean="0"/>
              <a:t>11/3/2020</a:t>
            </a:fld>
            <a:endParaRPr lang="en-US"/>
          </a:p>
        </p:txBody>
      </p:sp>
      <p:sp>
        <p:nvSpPr>
          <p:cNvPr id="5" name="Footer Placeholder 4">
            <a:extLst>
              <a:ext uri="{FF2B5EF4-FFF2-40B4-BE49-F238E27FC236}">
                <a16:creationId xmlns:a16="http://schemas.microsoft.com/office/drawing/2014/main" id="{CC8F260D-D507-449B-9BD3-6B88898E6D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9FEAE-2876-41C8-A5AC-B74D75A2ED66}"/>
              </a:ext>
            </a:extLst>
          </p:cNvPr>
          <p:cNvSpPr>
            <a:spLocks noGrp="1"/>
          </p:cNvSpPr>
          <p:nvPr>
            <p:ph type="sldNum" sz="quarter" idx="12"/>
          </p:nvPr>
        </p:nvSpPr>
        <p:spPr/>
        <p:txBody>
          <a:bodyPr/>
          <a:lstStyle/>
          <a:p>
            <a:fld id="{FF0CD75F-0C19-479B-9E23-8B71E30D587C}" type="slidenum">
              <a:rPr lang="en-US" smtClean="0"/>
              <a:t>‹#›</a:t>
            </a:fld>
            <a:endParaRPr lang="en-US"/>
          </a:p>
        </p:txBody>
      </p:sp>
    </p:spTree>
    <p:extLst>
      <p:ext uri="{BB962C8B-B14F-4D97-AF65-F5344CB8AC3E}">
        <p14:creationId xmlns:p14="http://schemas.microsoft.com/office/powerpoint/2010/main" val="2456667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1142-3BC9-40F8-ADC9-6442F4775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89462B-EFC0-40BC-95B8-A98F0F3CE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7B3D79-8F7D-48E5-AE63-985F0F580A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25311D-F4BD-474C-BB85-6B48E74AC314}"/>
              </a:ext>
            </a:extLst>
          </p:cNvPr>
          <p:cNvSpPr>
            <a:spLocks noGrp="1"/>
          </p:cNvSpPr>
          <p:nvPr>
            <p:ph type="dt" sz="half" idx="10"/>
          </p:nvPr>
        </p:nvSpPr>
        <p:spPr/>
        <p:txBody>
          <a:bodyPr/>
          <a:lstStyle/>
          <a:p>
            <a:fld id="{E2E18387-6BC5-4C48-8003-ABA6427F3190}" type="datetime1">
              <a:rPr lang="en-US" smtClean="0"/>
              <a:t>11/3/2020</a:t>
            </a:fld>
            <a:endParaRPr lang="en-US"/>
          </a:p>
        </p:txBody>
      </p:sp>
      <p:sp>
        <p:nvSpPr>
          <p:cNvPr id="6" name="Footer Placeholder 5">
            <a:extLst>
              <a:ext uri="{FF2B5EF4-FFF2-40B4-BE49-F238E27FC236}">
                <a16:creationId xmlns:a16="http://schemas.microsoft.com/office/drawing/2014/main" id="{90F82CED-CA2C-4438-B1A6-B758BDBE70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F13D71-18B4-4EA9-A168-61D7A5E2013B}"/>
              </a:ext>
            </a:extLst>
          </p:cNvPr>
          <p:cNvSpPr>
            <a:spLocks noGrp="1"/>
          </p:cNvSpPr>
          <p:nvPr>
            <p:ph type="sldNum" sz="quarter" idx="12"/>
          </p:nvPr>
        </p:nvSpPr>
        <p:spPr/>
        <p:txBody>
          <a:bodyPr/>
          <a:lstStyle/>
          <a:p>
            <a:fld id="{FF0CD75F-0C19-479B-9E23-8B71E30D587C}" type="slidenum">
              <a:rPr lang="en-US" smtClean="0"/>
              <a:t>‹#›</a:t>
            </a:fld>
            <a:endParaRPr lang="en-US"/>
          </a:p>
        </p:txBody>
      </p:sp>
    </p:spTree>
    <p:extLst>
      <p:ext uri="{BB962C8B-B14F-4D97-AF65-F5344CB8AC3E}">
        <p14:creationId xmlns:p14="http://schemas.microsoft.com/office/powerpoint/2010/main" val="1657057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65CB-E681-430D-8CB9-84A38B7EC3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F3F817-B061-4D65-80A8-3D41E8E3C5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C10F03-07B9-456D-B907-1F39B7A32A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AA35BA-A1E8-4A48-963F-13CF5DA31F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AA7F9-1475-4491-ABF1-77685C4328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50D7B5-146D-4706-9E17-4DAF5ACA4CD7}"/>
              </a:ext>
            </a:extLst>
          </p:cNvPr>
          <p:cNvSpPr>
            <a:spLocks noGrp="1"/>
          </p:cNvSpPr>
          <p:nvPr>
            <p:ph type="dt" sz="half" idx="10"/>
          </p:nvPr>
        </p:nvSpPr>
        <p:spPr/>
        <p:txBody>
          <a:bodyPr/>
          <a:lstStyle/>
          <a:p>
            <a:fld id="{1BD137A9-A645-441C-96AC-95AC3177183C}" type="datetime1">
              <a:rPr lang="en-US" smtClean="0"/>
              <a:t>11/3/2020</a:t>
            </a:fld>
            <a:endParaRPr lang="en-US"/>
          </a:p>
        </p:txBody>
      </p:sp>
      <p:sp>
        <p:nvSpPr>
          <p:cNvPr id="8" name="Footer Placeholder 7">
            <a:extLst>
              <a:ext uri="{FF2B5EF4-FFF2-40B4-BE49-F238E27FC236}">
                <a16:creationId xmlns:a16="http://schemas.microsoft.com/office/drawing/2014/main" id="{B847E113-7621-4DE4-88CB-AE1E9FF48A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5E5753-3FB8-44BE-BA62-91CCE8EC10F9}"/>
              </a:ext>
            </a:extLst>
          </p:cNvPr>
          <p:cNvSpPr>
            <a:spLocks noGrp="1"/>
          </p:cNvSpPr>
          <p:nvPr>
            <p:ph type="sldNum" sz="quarter" idx="12"/>
          </p:nvPr>
        </p:nvSpPr>
        <p:spPr/>
        <p:txBody>
          <a:bodyPr/>
          <a:lstStyle/>
          <a:p>
            <a:fld id="{FF0CD75F-0C19-479B-9E23-8B71E30D587C}" type="slidenum">
              <a:rPr lang="en-US" smtClean="0"/>
              <a:t>‹#›</a:t>
            </a:fld>
            <a:endParaRPr lang="en-US"/>
          </a:p>
        </p:txBody>
      </p:sp>
    </p:spTree>
    <p:extLst>
      <p:ext uri="{BB962C8B-B14F-4D97-AF65-F5344CB8AC3E}">
        <p14:creationId xmlns:p14="http://schemas.microsoft.com/office/powerpoint/2010/main" val="237408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40879-EF44-4EA3-BD8A-5E73E3CFA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60CD3-F297-468A-9CBD-753299A02FC5}"/>
              </a:ext>
            </a:extLst>
          </p:cNvPr>
          <p:cNvSpPr>
            <a:spLocks noGrp="1"/>
          </p:cNvSpPr>
          <p:nvPr>
            <p:ph type="dt" sz="half" idx="10"/>
          </p:nvPr>
        </p:nvSpPr>
        <p:spPr/>
        <p:txBody>
          <a:bodyPr/>
          <a:lstStyle/>
          <a:p>
            <a:fld id="{6DAC5AC7-C599-4D3A-8185-973ACF700D1D}" type="datetime1">
              <a:rPr lang="en-US" smtClean="0"/>
              <a:t>11/3/2020</a:t>
            </a:fld>
            <a:endParaRPr lang="en-US"/>
          </a:p>
        </p:txBody>
      </p:sp>
      <p:sp>
        <p:nvSpPr>
          <p:cNvPr id="4" name="Footer Placeholder 3">
            <a:extLst>
              <a:ext uri="{FF2B5EF4-FFF2-40B4-BE49-F238E27FC236}">
                <a16:creationId xmlns:a16="http://schemas.microsoft.com/office/drawing/2014/main" id="{77EF51AE-E281-4823-9499-73720AFDCE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69EB-EFB5-4D60-946B-C3291035D194}"/>
              </a:ext>
            </a:extLst>
          </p:cNvPr>
          <p:cNvSpPr>
            <a:spLocks noGrp="1"/>
          </p:cNvSpPr>
          <p:nvPr>
            <p:ph type="sldNum" sz="quarter" idx="12"/>
          </p:nvPr>
        </p:nvSpPr>
        <p:spPr/>
        <p:txBody>
          <a:bodyPr/>
          <a:lstStyle/>
          <a:p>
            <a:fld id="{FF0CD75F-0C19-479B-9E23-8B71E30D587C}" type="slidenum">
              <a:rPr lang="en-US" smtClean="0"/>
              <a:t>‹#›</a:t>
            </a:fld>
            <a:endParaRPr lang="en-US"/>
          </a:p>
        </p:txBody>
      </p:sp>
    </p:spTree>
    <p:extLst>
      <p:ext uri="{BB962C8B-B14F-4D97-AF65-F5344CB8AC3E}">
        <p14:creationId xmlns:p14="http://schemas.microsoft.com/office/powerpoint/2010/main" val="976075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89170-B789-4255-9162-2DA1E23AC0BE}"/>
              </a:ext>
            </a:extLst>
          </p:cNvPr>
          <p:cNvSpPr>
            <a:spLocks noGrp="1"/>
          </p:cNvSpPr>
          <p:nvPr>
            <p:ph type="dt" sz="half" idx="10"/>
          </p:nvPr>
        </p:nvSpPr>
        <p:spPr/>
        <p:txBody>
          <a:bodyPr/>
          <a:lstStyle/>
          <a:p>
            <a:fld id="{48AEC14D-528D-4D66-9B78-C9AA18582778}" type="datetime1">
              <a:rPr lang="en-US" smtClean="0"/>
              <a:t>11/3/2020</a:t>
            </a:fld>
            <a:endParaRPr lang="en-US"/>
          </a:p>
        </p:txBody>
      </p:sp>
      <p:sp>
        <p:nvSpPr>
          <p:cNvPr id="3" name="Footer Placeholder 2">
            <a:extLst>
              <a:ext uri="{FF2B5EF4-FFF2-40B4-BE49-F238E27FC236}">
                <a16:creationId xmlns:a16="http://schemas.microsoft.com/office/drawing/2014/main" id="{A8E5BEB9-133D-49CF-970A-99DDEEA8EC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74AE8D-3CBC-457E-81A4-77A4E0561B3F}"/>
              </a:ext>
            </a:extLst>
          </p:cNvPr>
          <p:cNvSpPr>
            <a:spLocks noGrp="1"/>
          </p:cNvSpPr>
          <p:nvPr>
            <p:ph type="sldNum" sz="quarter" idx="12"/>
          </p:nvPr>
        </p:nvSpPr>
        <p:spPr/>
        <p:txBody>
          <a:bodyPr/>
          <a:lstStyle/>
          <a:p>
            <a:fld id="{FF0CD75F-0C19-479B-9E23-8B71E30D587C}" type="slidenum">
              <a:rPr lang="en-US" smtClean="0"/>
              <a:t>‹#›</a:t>
            </a:fld>
            <a:endParaRPr lang="en-US"/>
          </a:p>
        </p:txBody>
      </p:sp>
    </p:spTree>
    <p:extLst>
      <p:ext uri="{BB962C8B-B14F-4D97-AF65-F5344CB8AC3E}">
        <p14:creationId xmlns:p14="http://schemas.microsoft.com/office/powerpoint/2010/main" val="4103031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6E0C-8112-413C-AE1C-D9AF250759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D33774-7EE0-496C-B325-CBC84CB41D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74A4C6-7B5A-4819-BEBD-38C7F9E671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009BA-46EC-43CF-BBD5-F2FA2E383EEE}"/>
              </a:ext>
            </a:extLst>
          </p:cNvPr>
          <p:cNvSpPr>
            <a:spLocks noGrp="1"/>
          </p:cNvSpPr>
          <p:nvPr>
            <p:ph type="dt" sz="half" idx="10"/>
          </p:nvPr>
        </p:nvSpPr>
        <p:spPr/>
        <p:txBody>
          <a:bodyPr/>
          <a:lstStyle/>
          <a:p>
            <a:fld id="{FEB48C2C-185A-461C-94E3-5E79F2CA9F1F}" type="datetime1">
              <a:rPr lang="en-US" smtClean="0"/>
              <a:t>11/3/2020</a:t>
            </a:fld>
            <a:endParaRPr lang="en-US"/>
          </a:p>
        </p:txBody>
      </p:sp>
      <p:sp>
        <p:nvSpPr>
          <p:cNvPr id="6" name="Footer Placeholder 5">
            <a:extLst>
              <a:ext uri="{FF2B5EF4-FFF2-40B4-BE49-F238E27FC236}">
                <a16:creationId xmlns:a16="http://schemas.microsoft.com/office/drawing/2014/main" id="{421DBE68-14FC-487E-B780-B6A6610799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DCC74A-51F7-4C40-8BB1-C904E361E7A1}"/>
              </a:ext>
            </a:extLst>
          </p:cNvPr>
          <p:cNvSpPr>
            <a:spLocks noGrp="1"/>
          </p:cNvSpPr>
          <p:nvPr>
            <p:ph type="sldNum" sz="quarter" idx="12"/>
          </p:nvPr>
        </p:nvSpPr>
        <p:spPr/>
        <p:txBody>
          <a:bodyPr/>
          <a:lstStyle/>
          <a:p>
            <a:fld id="{FF0CD75F-0C19-479B-9E23-8B71E30D587C}" type="slidenum">
              <a:rPr lang="en-US" smtClean="0"/>
              <a:t>‹#›</a:t>
            </a:fld>
            <a:endParaRPr lang="en-US"/>
          </a:p>
        </p:txBody>
      </p:sp>
    </p:spTree>
    <p:extLst>
      <p:ext uri="{BB962C8B-B14F-4D97-AF65-F5344CB8AC3E}">
        <p14:creationId xmlns:p14="http://schemas.microsoft.com/office/powerpoint/2010/main" val="322013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BB16-8318-4381-AA4F-029120412E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4B469D-BC1F-4ED1-A69C-1F2611C49E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FB720A-9FBF-4901-BEC6-3B8043FB28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F6307-8D07-4A82-9C8C-7E44517BFA39}"/>
              </a:ext>
            </a:extLst>
          </p:cNvPr>
          <p:cNvSpPr>
            <a:spLocks noGrp="1"/>
          </p:cNvSpPr>
          <p:nvPr>
            <p:ph type="dt" sz="half" idx="10"/>
          </p:nvPr>
        </p:nvSpPr>
        <p:spPr/>
        <p:txBody>
          <a:bodyPr/>
          <a:lstStyle/>
          <a:p>
            <a:fld id="{6F392652-0495-4246-9E93-2A70A673C035}" type="datetime1">
              <a:rPr lang="en-US" smtClean="0"/>
              <a:t>11/3/2020</a:t>
            </a:fld>
            <a:endParaRPr lang="en-US"/>
          </a:p>
        </p:txBody>
      </p:sp>
      <p:sp>
        <p:nvSpPr>
          <p:cNvPr id="6" name="Footer Placeholder 5">
            <a:extLst>
              <a:ext uri="{FF2B5EF4-FFF2-40B4-BE49-F238E27FC236}">
                <a16:creationId xmlns:a16="http://schemas.microsoft.com/office/drawing/2014/main" id="{2D8E65E3-966E-4C6F-9382-D516F12F0F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5B9B6-486D-42B6-A20E-418B2FCB0A8E}"/>
              </a:ext>
            </a:extLst>
          </p:cNvPr>
          <p:cNvSpPr>
            <a:spLocks noGrp="1"/>
          </p:cNvSpPr>
          <p:nvPr>
            <p:ph type="sldNum" sz="quarter" idx="12"/>
          </p:nvPr>
        </p:nvSpPr>
        <p:spPr/>
        <p:txBody>
          <a:bodyPr/>
          <a:lstStyle/>
          <a:p>
            <a:fld id="{FF0CD75F-0C19-479B-9E23-8B71E30D587C}" type="slidenum">
              <a:rPr lang="en-US" smtClean="0"/>
              <a:t>‹#›</a:t>
            </a:fld>
            <a:endParaRPr lang="en-US"/>
          </a:p>
        </p:txBody>
      </p:sp>
    </p:spTree>
    <p:extLst>
      <p:ext uri="{BB962C8B-B14F-4D97-AF65-F5344CB8AC3E}">
        <p14:creationId xmlns:p14="http://schemas.microsoft.com/office/powerpoint/2010/main" val="1994892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FB5DC-9828-47BD-9C51-B4ABBCA636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A471E6-2C29-4685-AA04-D59BBEF27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A349D-1722-4C24-B007-452426E55E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04C6C-5B60-451E-B10E-84C3F01E4414}" type="datetime1">
              <a:rPr lang="en-US" smtClean="0"/>
              <a:t>11/3/2020</a:t>
            </a:fld>
            <a:endParaRPr lang="en-US"/>
          </a:p>
        </p:txBody>
      </p:sp>
      <p:sp>
        <p:nvSpPr>
          <p:cNvPr id="5" name="Footer Placeholder 4">
            <a:extLst>
              <a:ext uri="{FF2B5EF4-FFF2-40B4-BE49-F238E27FC236}">
                <a16:creationId xmlns:a16="http://schemas.microsoft.com/office/drawing/2014/main" id="{8B163F38-8493-4374-AAEF-8435A48410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E5464F-65ED-4E92-B25E-789267FA7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CD75F-0C19-479B-9E23-8B71E30D587C}" type="slidenum">
              <a:rPr lang="en-US" smtClean="0"/>
              <a:t>‹#›</a:t>
            </a:fld>
            <a:endParaRPr lang="en-US"/>
          </a:p>
        </p:txBody>
      </p:sp>
    </p:spTree>
    <p:extLst>
      <p:ext uri="{BB962C8B-B14F-4D97-AF65-F5344CB8AC3E}">
        <p14:creationId xmlns:p14="http://schemas.microsoft.com/office/powerpoint/2010/main" val="2531619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8.bin"/><Relationship Id="rId4" Type="http://schemas.openxmlformats.org/officeDocument/2006/relationships/image" Target="../media/image12.wmf"/></Relationships>
</file>

<file path=ppt/slides/_rels/slide11.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wmf"/><Relationship Id="rId5" Type="http://schemas.openxmlformats.org/officeDocument/2006/relationships/oleObject" Target="../embeddings/oleObject11.bin"/><Relationship Id="rId10" Type="http://schemas.openxmlformats.org/officeDocument/2006/relationships/image" Target="../media/image16.wmf"/><Relationship Id="rId4" Type="http://schemas.openxmlformats.org/officeDocument/2006/relationships/image" Target="../media/image12.wmf"/><Relationship Id="rId9" Type="http://schemas.openxmlformats.org/officeDocument/2006/relationships/oleObject" Target="../embeddings/oleObject13.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15.bin"/><Relationship Id="rId4" Type="http://schemas.openxmlformats.org/officeDocument/2006/relationships/image" Target="../media/image17.wmf"/></Relationships>
</file>

<file path=ppt/slides/_rels/slide13.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19.bin"/></Relationships>
</file>

<file path=ppt/slides/_rels/slide14.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26.bin"/><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9.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24.bin"/><Relationship Id="rId14" Type="http://schemas.openxmlformats.org/officeDocument/2006/relationships/image" Target="../media/image22.wmf"/></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4.wmf"/><Relationship Id="rId5" Type="http://schemas.openxmlformats.org/officeDocument/2006/relationships/oleObject" Target="../embeddings/oleObject28.bin"/><Relationship Id="rId4" Type="http://schemas.openxmlformats.org/officeDocument/2006/relationships/image" Target="../media/image23.wmf"/></Relationships>
</file>

<file path=ppt/slides/_rels/slide16.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image" Target="../media/image26.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wmf"/><Relationship Id="rId5" Type="http://schemas.openxmlformats.org/officeDocument/2006/relationships/oleObject" Target="../embeddings/oleObject1.bin"/><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wmf"/><Relationship Id="rId5" Type="http://schemas.openxmlformats.org/officeDocument/2006/relationships/oleObject" Target="../embeddings/oleObject31.bin"/><Relationship Id="rId10" Type="http://schemas.openxmlformats.org/officeDocument/2006/relationships/image" Target="../media/image8.wmf"/><Relationship Id="rId4" Type="http://schemas.openxmlformats.org/officeDocument/2006/relationships/image" Target="../media/image35.wmf"/><Relationship Id="rId9" Type="http://schemas.openxmlformats.org/officeDocument/2006/relationships/oleObject" Target="../embeddings/oleObject33.bin"/></Relationships>
</file>

<file path=ppt/slides/_rels/slide2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7.wmf"/><Relationship Id="rId5" Type="http://schemas.openxmlformats.org/officeDocument/2006/relationships/oleObject" Target="../embeddings/oleObject35.bin"/><Relationship Id="rId10" Type="http://schemas.openxmlformats.org/officeDocument/2006/relationships/image" Target="../media/image39.wmf"/><Relationship Id="rId4" Type="http://schemas.openxmlformats.org/officeDocument/2006/relationships/image" Target="../media/image35.wmf"/><Relationship Id="rId9" Type="http://schemas.openxmlformats.org/officeDocument/2006/relationships/oleObject" Target="../embeddings/oleObject37.bin"/></Relationships>
</file>

<file path=ppt/slides/_rels/slide26.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30.bin"/><Relationship Id="rId7" Type="http://schemas.openxmlformats.org/officeDocument/2006/relationships/oleObject" Target="../embeddings/oleObject39.bin"/><Relationship Id="rId12"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7.wmf"/><Relationship Id="rId11" Type="http://schemas.openxmlformats.org/officeDocument/2006/relationships/oleObject" Target="../embeddings/oleObject41.bin"/><Relationship Id="rId5" Type="http://schemas.openxmlformats.org/officeDocument/2006/relationships/oleObject" Target="../embeddings/oleObject38.bin"/><Relationship Id="rId10" Type="http://schemas.openxmlformats.org/officeDocument/2006/relationships/image" Target="../media/image39.wmf"/><Relationship Id="rId4" Type="http://schemas.openxmlformats.org/officeDocument/2006/relationships/image" Target="../media/image35.wmf"/><Relationship Id="rId9" Type="http://schemas.openxmlformats.org/officeDocument/2006/relationships/oleObject" Target="../embeddings/oleObject40.bin"/></Relationships>
</file>

<file path=ppt/slides/_rels/slide27.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47.bin"/><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7.wmf"/><Relationship Id="rId11" Type="http://schemas.openxmlformats.org/officeDocument/2006/relationships/oleObject" Target="../embeddings/oleObject46.bin"/><Relationship Id="rId5" Type="http://schemas.openxmlformats.org/officeDocument/2006/relationships/oleObject" Target="../embeddings/oleObject43.bin"/><Relationship Id="rId10" Type="http://schemas.openxmlformats.org/officeDocument/2006/relationships/image" Target="../media/image39.wmf"/><Relationship Id="rId4" Type="http://schemas.openxmlformats.org/officeDocument/2006/relationships/image" Target="../media/image35.wmf"/><Relationship Id="rId9" Type="http://schemas.openxmlformats.org/officeDocument/2006/relationships/oleObject" Target="../embeddings/oleObject45.bin"/><Relationship Id="rId14" Type="http://schemas.openxmlformats.org/officeDocument/2006/relationships/image" Target="../media/image42.wmf"/></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1.bin"/><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EA090F-1288-4459-AB7B-B914C55FB849}"/>
              </a:ext>
            </a:extLst>
          </p:cNvPr>
          <p:cNvSpPr txBox="1"/>
          <p:nvPr/>
        </p:nvSpPr>
        <p:spPr>
          <a:xfrm>
            <a:off x="597088" y="681650"/>
            <a:ext cx="10947714" cy="1446550"/>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Modeling Nonadiabatic Dynamics </a:t>
            </a:r>
          </a:p>
          <a:p>
            <a:pPr algn="ctr"/>
            <a:r>
              <a:rPr lang="en-US" sz="4400" b="1" dirty="0">
                <a:latin typeface="Times New Roman" panose="02020603050405020304" pitchFamily="18" charset="0"/>
                <a:cs typeface="Times New Roman" panose="02020603050405020304" pitchFamily="18" charset="0"/>
              </a:rPr>
              <a:t>on Many Electronic States</a:t>
            </a:r>
          </a:p>
        </p:txBody>
      </p:sp>
      <p:pic>
        <p:nvPicPr>
          <p:cNvPr id="5" name="Picture 4">
            <a:extLst>
              <a:ext uri="{FF2B5EF4-FFF2-40B4-BE49-F238E27FC236}">
                <a16:creationId xmlns:a16="http://schemas.microsoft.com/office/drawing/2014/main" id="{36DA6B8B-64CA-43CF-8FC3-365351095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88" y="3429000"/>
            <a:ext cx="4473676" cy="2842545"/>
          </a:xfrm>
          <a:prstGeom prst="rect">
            <a:avLst/>
          </a:prstGeom>
        </p:spPr>
      </p:pic>
      <p:sp>
        <p:nvSpPr>
          <p:cNvPr id="8" name="TextBox 7">
            <a:extLst>
              <a:ext uri="{FF2B5EF4-FFF2-40B4-BE49-F238E27FC236}">
                <a16:creationId xmlns:a16="http://schemas.microsoft.com/office/drawing/2014/main" id="{8033F312-CC14-426C-89C6-75B8AD682296}"/>
              </a:ext>
            </a:extLst>
          </p:cNvPr>
          <p:cNvSpPr txBox="1"/>
          <p:nvPr/>
        </p:nvSpPr>
        <p:spPr>
          <a:xfrm>
            <a:off x="1600294" y="2087706"/>
            <a:ext cx="8991412" cy="954107"/>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Michael P. Esch and Benjamin G. Levine</a:t>
            </a:r>
          </a:p>
          <a:p>
            <a:pPr algn="ctr"/>
            <a:r>
              <a:rPr lang="en-US" sz="2800" dirty="0">
                <a:latin typeface="Times New Roman" panose="02020603050405020304" pitchFamily="18" charset="0"/>
                <a:cs typeface="Times New Roman" panose="02020603050405020304" pitchFamily="18" charset="0"/>
              </a:rPr>
              <a:t>Stony Brook University IACS and Chemistry Departments</a:t>
            </a:r>
          </a:p>
        </p:txBody>
      </p:sp>
      <p:grpSp>
        <p:nvGrpSpPr>
          <p:cNvPr id="3" name="Group 2">
            <a:extLst>
              <a:ext uri="{FF2B5EF4-FFF2-40B4-BE49-F238E27FC236}">
                <a16:creationId xmlns:a16="http://schemas.microsoft.com/office/drawing/2014/main" id="{026A0F00-DC9B-496B-AC02-8F68294DAC06}"/>
              </a:ext>
            </a:extLst>
          </p:cNvPr>
          <p:cNvGrpSpPr/>
          <p:nvPr/>
        </p:nvGrpSpPr>
        <p:grpSpPr>
          <a:xfrm>
            <a:off x="5732106" y="3662269"/>
            <a:ext cx="6145763" cy="2263026"/>
            <a:chOff x="5732106" y="3429000"/>
            <a:chExt cx="6145763" cy="2263026"/>
          </a:xfrm>
        </p:grpSpPr>
        <p:pic>
          <p:nvPicPr>
            <p:cNvPr id="6" name="Picture 5">
              <a:extLst>
                <a:ext uri="{FF2B5EF4-FFF2-40B4-BE49-F238E27FC236}">
                  <a16:creationId xmlns:a16="http://schemas.microsoft.com/office/drawing/2014/main" id="{24CBEC8D-B888-465B-84F5-69B60721E0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2106" y="3429000"/>
              <a:ext cx="5943600" cy="22630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a:extLst>
                <a:ext uri="{FF2B5EF4-FFF2-40B4-BE49-F238E27FC236}">
                  <a16:creationId xmlns:a16="http://schemas.microsoft.com/office/drawing/2014/main" id="{A072541D-7E6D-4F56-AE0E-739DDF9576D9}"/>
                </a:ext>
              </a:extLst>
            </p:cNvPr>
            <p:cNvSpPr/>
            <p:nvPr/>
          </p:nvSpPr>
          <p:spPr>
            <a:xfrm>
              <a:off x="8957387" y="3429000"/>
              <a:ext cx="2920482" cy="9320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6">
            <a:extLst>
              <a:ext uri="{FF2B5EF4-FFF2-40B4-BE49-F238E27FC236}">
                <a16:creationId xmlns:a16="http://schemas.microsoft.com/office/drawing/2014/main" id="{CFB9E68F-F180-4B13-802D-710F36472DF3}"/>
              </a:ext>
            </a:extLst>
          </p:cNvPr>
          <p:cNvSpPr>
            <a:spLocks noGrp="1"/>
          </p:cNvSpPr>
          <p:nvPr>
            <p:ph type="sldNum" sz="quarter" idx="12"/>
          </p:nvPr>
        </p:nvSpPr>
        <p:spPr/>
        <p:txBody>
          <a:bodyPr/>
          <a:lstStyle/>
          <a:p>
            <a:fld id="{FF0CD75F-0C19-479B-9E23-8B71E30D587C}" type="slidenum">
              <a:rPr lang="en-US" smtClean="0"/>
              <a:t>1</a:t>
            </a:fld>
            <a:endParaRPr lang="en-US"/>
          </a:p>
        </p:txBody>
      </p:sp>
    </p:spTree>
    <p:extLst>
      <p:ext uri="{BB962C8B-B14F-4D97-AF65-F5344CB8AC3E}">
        <p14:creationId xmlns:p14="http://schemas.microsoft.com/office/powerpoint/2010/main" val="389010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AA5D-5568-4A86-92BC-2A1A1B583E6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Basis reduction using time history of the electronic wave function</a:t>
            </a:r>
          </a:p>
        </p:txBody>
      </p:sp>
      <p:sp>
        <p:nvSpPr>
          <p:cNvPr id="3" name="Content Placeholder 2">
            <a:extLst>
              <a:ext uri="{FF2B5EF4-FFF2-40B4-BE49-F238E27FC236}">
                <a16:creationId xmlns:a16="http://schemas.microsoft.com/office/drawing/2014/main" id="{F2D9599E-A5BB-42D5-A8CD-2A3A3F8BBEBF}"/>
              </a:ext>
            </a:extLst>
          </p:cNvPr>
          <p:cNvSpPr>
            <a:spLocks noGrp="1"/>
          </p:cNvSpPr>
          <p:nvPr>
            <p:ph idx="1"/>
          </p:nvPr>
        </p:nvSpPr>
        <p:spPr>
          <a:xfrm>
            <a:off x="838200" y="1825625"/>
            <a:ext cx="5515947" cy="4351338"/>
          </a:xfrm>
        </p:spPr>
        <p:txBody>
          <a:bodyPr>
            <a:normAutofit/>
          </a:bodyPr>
          <a:lstStyle/>
          <a:p>
            <a:pPr marL="514350" indent="-514350">
              <a:buFont typeface="+mj-lt"/>
              <a:buAutoNum type="arabicParenR"/>
            </a:pPr>
            <a:r>
              <a:rPr lang="en-US" sz="2400" dirty="0">
                <a:latin typeface="Times New Roman" panose="02020603050405020304" pitchFamily="18" charset="0"/>
                <a:cs typeface="Times New Roman" panose="02020603050405020304" pitchFamily="18" charset="0"/>
              </a:rPr>
              <a:t>Split the wave function into its real and imaginary parts at electronic time steps</a:t>
            </a:r>
          </a:p>
        </p:txBody>
      </p:sp>
      <p:graphicFrame>
        <p:nvGraphicFramePr>
          <p:cNvPr id="4" name="Object 3">
            <a:extLst>
              <a:ext uri="{FF2B5EF4-FFF2-40B4-BE49-F238E27FC236}">
                <a16:creationId xmlns:a16="http://schemas.microsoft.com/office/drawing/2014/main" id="{38F3CF2C-3354-4904-B1C8-2788D44DE336}"/>
              </a:ext>
            </a:extLst>
          </p:cNvPr>
          <p:cNvGraphicFramePr>
            <a:graphicFrameLocks noChangeAspect="1"/>
          </p:cNvGraphicFramePr>
          <p:nvPr/>
        </p:nvGraphicFramePr>
        <p:xfrm>
          <a:off x="8784381" y="1431310"/>
          <a:ext cx="751747" cy="653693"/>
        </p:xfrm>
        <a:graphic>
          <a:graphicData uri="http://schemas.openxmlformats.org/presentationml/2006/ole">
            <mc:AlternateContent xmlns:mc="http://schemas.openxmlformats.org/markup-compatibility/2006">
              <mc:Choice xmlns:v="urn:schemas-microsoft-com:vml" Requires="v">
                <p:oleObj spid="_x0000_s1116" name="Equation" r:id="rId3" imgW="291960" imgH="253800" progId="Equation.DSMT4">
                  <p:embed/>
                </p:oleObj>
              </mc:Choice>
              <mc:Fallback>
                <p:oleObj name="Equation" r:id="rId3" imgW="291960" imgH="253800" progId="Equation.DSMT4">
                  <p:embed/>
                  <p:pic>
                    <p:nvPicPr>
                      <p:cNvPr id="4" name="Object 3">
                        <a:extLst>
                          <a:ext uri="{FF2B5EF4-FFF2-40B4-BE49-F238E27FC236}">
                            <a16:creationId xmlns:a16="http://schemas.microsoft.com/office/drawing/2014/main" id="{38F3CF2C-3354-4904-B1C8-2788D44DE336}"/>
                          </a:ext>
                        </a:extLst>
                      </p:cNvPr>
                      <p:cNvPicPr/>
                      <p:nvPr/>
                    </p:nvPicPr>
                    <p:blipFill>
                      <a:blip r:embed="rId4"/>
                      <a:stretch>
                        <a:fillRect/>
                      </a:stretch>
                    </p:blipFill>
                    <p:spPr>
                      <a:xfrm>
                        <a:off x="8784381" y="1431310"/>
                        <a:ext cx="751747" cy="653693"/>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98C2F48-F619-4C25-BFB1-1935BF3F74FF}"/>
              </a:ext>
            </a:extLst>
          </p:cNvPr>
          <p:cNvCxnSpPr>
            <a:cxnSpLocks/>
          </p:cNvCxnSpPr>
          <p:nvPr/>
        </p:nvCxnSpPr>
        <p:spPr>
          <a:xfrm flipH="1">
            <a:off x="8117633" y="1963705"/>
            <a:ext cx="601434" cy="5555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DD9D49-1A46-4D7F-928E-52C2B77511EC}"/>
              </a:ext>
            </a:extLst>
          </p:cNvPr>
          <p:cNvCxnSpPr>
            <a:cxnSpLocks/>
          </p:cNvCxnSpPr>
          <p:nvPr/>
        </p:nvCxnSpPr>
        <p:spPr>
          <a:xfrm>
            <a:off x="9601442" y="1963705"/>
            <a:ext cx="601434" cy="5555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Object 10">
            <a:extLst>
              <a:ext uri="{FF2B5EF4-FFF2-40B4-BE49-F238E27FC236}">
                <a16:creationId xmlns:a16="http://schemas.microsoft.com/office/drawing/2014/main" id="{194548E4-335E-49CF-B1FA-2F151D70B129}"/>
              </a:ext>
            </a:extLst>
          </p:cNvPr>
          <p:cNvGraphicFramePr>
            <a:graphicFrameLocks noChangeAspect="1"/>
          </p:cNvGraphicFramePr>
          <p:nvPr/>
        </p:nvGraphicFramePr>
        <p:xfrm>
          <a:off x="7178469" y="2403928"/>
          <a:ext cx="939164" cy="647699"/>
        </p:xfrm>
        <a:graphic>
          <a:graphicData uri="http://schemas.openxmlformats.org/presentationml/2006/ole">
            <mc:AlternateContent xmlns:mc="http://schemas.openxmlformats.org/markup-compatibility/2006">
              <mc:Choice xmlns:v="urn:schemas-microsoft-com:vml" Requires="v">
                <p:oleObj spid="_x0000_s1117" name="Equation" r:id="rId5" imgW="368280" imgH="253800" progId="Equation.DSMT4">
                  <p:embed/>
                </p:oleObj>
              </mc:Choice>
              <mc:Fallback>
                <p:oleObj name="Equation" r:id="rId5" imgW="368280" imgH="253800" progId="Equation.DSMT4">
                  <p:embed/>
                  <p:pic>
                    <p:nvPicPr>
                      <p:cNvPr id="11" name="Object 10">
                        <a:extLst>
                          <a:ext uri="{FF2B5EF4-FFF2-40B4-BE49-F238E27FC236}">
                            <a16:creationId xmlns:a16="http://schemas.microsoft.com/office/drawing/2014/main" id="{194548E4-335E-49CF-B1FA-2F151D70B129}"/>
                          </a:ext>
                        </a:extLst>
                      </p:cNvPr>
                      <p:cNvPicPr/>
                      <p:nvPr/>
                    </p:nvPicPr>
                    <p:blipFill>
                      <a:blip r:embed="rId6"/>
                      <a:stretch>
                        <a:fillRect/>
                      </a:stretch>
                    </p:blipFill>
                    <p:spPr>
                      <a:xfrm>
                        <a:off x="7178469" y="2403928"/>
                        <a:ext cx="939164" cy="647699"/>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621C3E68-01B4-498D-BE5C-98BFB7533263}"/>
              </a:ext>
            </a:extLst>
          </p:cNvPr>
          <p:cNvGraphicFramePr>
            <a:graphicFrameLocks noChangeAspect="1"/>
          </p:cNvGraphicFramePr>
          <p:nvPr/>
        </p:nvGraphicFramePr>
        <p:xfrm>
          <a:off x="10202876" y="2380796"/>
          <a:ext cx="939164" cy="670831"/>
        </p:xfrm>
        <a:graphic>
          <a:graphicData uri="http://schemas.openxmlformats.org/presentationml/2006/ole">
            <mc:AlternateContent xmlns:mc="http://schemas.openxmlformats.org/markup-compatibility/2006">
              <mc:Choice xmlns:v="urn:schemas-microsoft-com:vml" Requires="v">
                <p:oleObj spid="_x0000_s1118" name="Equation" r:id="rId7" imgW="355320" imgH="253800" progId="Equation.DSMT4">
                  <p:embed/>
                </p:oleObj>
              </mc:Choice>
              <mc:Fallback>
                <p:oleObj name="Equation" r:id="rId7" imgW="355320" imgH="253800" progId="Equation.DSMT4">
                  <p:embed/>
                  <p:pic>
                    <p:nvPicPr>
                      <p:cNvPr id="12" name="Object 11">
                        <a:extLst>
                          <a:ext uri="{FF2B5EF4-FFF2-40B4-BE49-F238E27FC236}">
                            <a16:creationId xmlns:a16="http://schemas.microsoft.com/office/drawing/2014/main" id="{621C3E68-01B4-498D-BE5C-98BFB7533263}"/>
                          </a:ext>
                        </a:extLst>
                      </p:cNvPr>
                      <p:cNvPicPr/>
                      <p:nvPr/>
                    </p:nvPicPr>
                    <p:blipFill>
                      <a:blip r:embed="rId8"/>
                      <a:stretch>
                        <a:fillRect/>
                      </a:stretch>
                    </p:blipFill>
                    <p:spPr>
                      <a:xfrm>
                        <a:off x="10202876" y="2380796"/>
                        <a:ext cx="939164" cy="670831"/>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65852305-A50E-459E-BEA2-39B81522E27E}"/>
              </a:ext>
            </a:extLst>
          </p:cNvPr>
          <p:cNvSpPr>
            <a:spLocks noGrp="1"/>
          </p:cNvSpPr>
          <p:nvPr>
            <p:ph type="sldNum" sz="quarter" idx="12"/>
          </p:nvPr>
        </p:nvSpPr>
        <p:spPr/>
        <p:txBody>
          <a:bodyPr/>
          <a:lstStyle/>
          <a:p>
            <a:fld id="{112861D5-A0D0-445C-ACB9-80D90C6FBC8F}" type="slidenum">
              <a:rPr lang="en-US" smtClean="0"/>
              <a:t>10</a:t>
            </a:fld>
            <a:endParaRPr lang="en-US"/>
          </a:p>
        </p:txBody>
      </p:sp>
    </p:spTree>
    <p:extLst>
      <p:ext uri="{BB962C8B-B14F-4D97-AF65-F5344CB8AC3E}">
        <p14:creationId xmlns:p14="http://schemas.microsoft.com/office/powerpoint/2010/main" val="794978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AA5D-5568-4A86-92BC-2A1A1B583E6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Basis reduction using time history of the electronic wave function</a:t>
            </a:r>
          </a:p>
        </p:txBody>
      </p:sp>
      <p:sp>
        <p:nvSpPr>
          <p:cNvPr id="3" name="Content Placeholder 2">
            <a:extLst>
              <a:ext uri="{FF2B5EF4-FFF2-40B4-BE49-F238E27FC236}">
                <a16:creationId xmlns:a16="http://schemas.microsoft.com/office/drawing/2014/main" id="{F2D9599E-A5BB-42D5-A8CD-2A3A3F8BBEBF}"/>
              </a:ext>
            </a:extLst>
          </p:cNvPr>
          <p:cNvSpPr>
            <a:spLocks noGrp="1"/>
          </p:cNvSpPr>
          <p:nvPr>
            <p:ph idx="1"/>
          </p:nvPr>
        </p:nvSpPr>
        <p:spPr>
          <a:xfrm>
            <a:off x="838200" y="1825625"/>
            <a:ext cx="5515947" cy="4351338"/>
          </a:xfrm>
        </p:spPr>
        <p:txBody>
          <a:bodyPr>
            <a:normAutofit/>
          </a:bodyPr>
          <a:lstStyle/>
          <a:p>
            <a:pPr marL="514350" indent="-514350">
              <a:buFont typeface="+mj-lt"/>
              <a:buAutoNum type="arabicParenR"/>
            </a:pPr>
            <a:r>
              <a:rPr lang="en-US" sz="2400" dirty="0">
                <a:latin typeface="Times New Roman" panose="02020603050405020304" pitchFamily="18" charset="0"/>
                <a:cs typeface="Times New Roman" panose="02020603050405020304" pitchFamily="18" charset="0"/>
              </a:rPr>
              <a:t>Split the wave function into its real and imaginary parts at electronic time steps</a:t>
            </a:r>
          </a:p>
          <a:p>
            <a:pPr marL="514350" indent="-514350">
              <a:buFont typeface="+mj-lt"/>
              <a:buAutoNum type="arabicParenR"/>
            </a:pP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arenR"/>
            </a:pPr>
            <a:r>
              <a:rPr lang="en-US" sz="2400" dirty="0">
                <a:latin typeface="Times New Roman" panose="02020603050405020304" pitchFamily="18" charset="0"/>
                <a:cs typeface="Times New Roman" panose="02020603050405020304" pitchFamily="18" charset="0"/>
              </a:rPr>
              <a:t>Store the most recent </a:t>
            </a:r>
            <a:r>
              <a:rPr lang="en-US" sz="2400" i="1"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time steps in an array </a:t>
            </a:r>
            <a:r>
              <a:rPr lang="en-US" sz="2400" b="1" dirty="0">
                <a:latin typeface="Times New Roman" panose="02020603050405020304" pitchFamily="18" charset="0"/>
                <a:cs typeface="Times New Roman" panose="02020603050405020304" pitchFamily="18" charset="0"/>
              </a:rPr>
              <a:t>X</a:t>
            </a:r>
          </a:p>
        </p:txBody>
      </p:sp>
      <p:graphicFrame>
        <p:nvGraphicFramePr>
          <p:cNvPr id="4" name="Object 3">
            <a:extLst>
              <a:ext uri="{FF2B5EF4-FFF2-40B4-BE49-F238E27FC236}">
                <a16:creationId xmlns:a16="http://schemas.microsoft.com/office/drawing/2014/main" id="{38F3CF2C-3354-4904-B1C8-2788D44DE336}"/>
              </a:ext>
            </a:extLst>
          </p:cNvPr>
          <p:cNvGraphicFramePr>
            <a:graphicFrameLocks noChangeAspect="1"/>
          </p:cNvGraphicFramePr>
          <p:nvPr/>
        </p:nvGraphicFramePr>
        <p:xfrm>
          <a:off x="8784381" y="1431310"/>
          <a:ext cx="751747" cy="653693"/>
        </p:xfrm>
        <a:graphic>
          <a:graphicData uri="http://schemas.openxmlformats.org/presentationml/2006/ole">
            <mc:AlternateContent xmlns:mc="http://schemas.openxmlformats.org/markup-compatibility/2006">
              <mc:Choice xmlns:v="urn:schemas-microsoft-com:vml" Requires="v">
                <p:oleObj spid="_x0000_s2170" name="Equation" r:id="rId3" imgW="291960" imgH="253800" progId="Equation.DSMT4">
                  <p:embed/>
                </p:oleObj>
              </mc:Choice>
              <mc:Fallback>
                <p:oleObj name="Equation" r:id="rId3" imgW="291960" imgH="253800" progId="Equation.DSMT4">
                  <p:embed/>
                  <p:pic>
                    <p:nvPicPr>
                      <p:cNvPr id="4" name="Object 3">
                        <a:extLst>
                          <a:ext uri="{FF2B5EF4-FFF2-40B4-BE49-F238E27FC236}">
                            <a16:creationId xmlns:a16="http://schemas.microsoft.com/office/drawing/2014/main" id="{38F3CF2C-3354-4904-B1C8-2788D44DE336}"/>
                          </a:ext>
                        </a:extLst>
                      </p:cNvPr>
                      <p:cNvPicPr/>
                      <p:nvPr/>
                    </p:nvPicPr>
                    <p:blipFill>
                      <a:blip r:embed="rId4"/>
                      <a:stretch>
                        <a:fillRect/>
                      </a:stretch>
                    </p:blipFill>
                    <p:spPr>
                      <a:xfrm>
                        <a:off x="8784381" y="1431310"/>
                        <a:ext cx="751747" cy="653693"/>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98C2F48-F619-4C25-BFB1-1935BF3F74FF}"/>
              </a:ext>
            </a:extLst>
          </p:cNvPr>
          <p:cNvCxnSpPr>
            <a:cxnSpLocks/>
          </p:cNvCxnSpPr>
          <p:nvPr/>
        </p:nvCxnSpPr>
        <p:spPr>
          <a:xfrm flipH="1">
            <a:off x="8117633" y="1963705"/>
            <a:ext cx="601434" cy="5555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DD9D49-1A46-4D7F-928E-52C2B77511EC}"/>
              </a:ext>
            </a:extLst>
          </p:cNvPr>
          <p:cNvCxnSpPr>
            <a:cxnSpLocks/>
          </p:cNvCxnSpPr>
          <p:nvPr/>
        </p:nvCxnSpPr>
        <p:spPr>
          <a:xfrm>
            <a:off x="9601442" y="1963705"/>
            <a:ext cx="601434" cy="5555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Object 10">
            <a:extLst>
              <a:ext uri="{FF2B5EF4-FFF2-40B4-BE49-F238E27FC236}">
                <a16:creationId xmlns:a16="http://schemas.microsoft.com/office/drawing/2014/main" id="{194548E4-335E-49CF-B1FA-2F151D70B129}"/>
              </a:ext>
            </a:extLst>
          </p:cNvPr>
          <p:cNvGraphicFramePr>
            <a:graphicFrameLocks noChangeAspect="1"/>
          </p:cNvGraphicFramePr>
          <p:nvPr/>
        </p:nvGraphicFramePr>
        <p:xfrm>
          <a:off x="7178469" y="2403928"/>
          <a:ext cx="939164" cy="647699"/>
        </p:xfrm>
        <a:graphic>
          <a:graphicData uri="http://schemas.openxmlformats.org/presentationml/2006/ole">
            <mc:AlternateContent xmlns:mc="http://schemas.openxmlformats.org/markup-compatibility/2006">
              <mc:Choice xmlns:v="urn:schemas-microsoft-com:vml" Requires="v">
                <p:oleObj spid="_x0000_s2171" name="Equation" r:id="rId5" imgW="368280" imgH="253800" progId="Equation.DSMT4">
                  <p:embed/>
                </p:oleObj>
              </mc:Choice>
              <mc:Fallback>
                <p:oleObj name="Equation" r:id="rId5" imgW="368280" imgH="253800" progId="Equation.DSMT4">
                  <p:embed/>
                  <p:pic>
                    <p:nvPicPr>
                      <p:cNvPr id="11" name="Object 10">
                        <a:extLst>
                          <a:ext uri="{FF2B5EF4-FFF2-40B4-BE49-F238E27FC236}">
                            <a16:creationId xmlns:a16="http://schemas.microsoft.com/office/drawing/2014/main" id="{194548E4-335E-49CF-B1FA-2F151D70B129}"/>
                          </a:ext>
                        </a:extLst>
                      </p:cNvPr>
                      <p:cNvPicPr/>
                      <p:nvPr/>
                    </p:nvPicPr>
                    <p:blipFill>
                      <a:blip r:embed="rId6"/>
                      <a:stretch>
                        <a:fillRect/>
                      </a:stretch>
                    </p:blipFill>
                    <p:spPr>
                      <a:xfrm>
                        <a:off x="7178469" y="2403928"/>
                        <a:ext cx="939164" cy="647699"/>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621C3E68-01B4-498D-BE5C-98BFB7533263}"/>
              </a:ext>
            </a:extLst>
          </p:cNvPr>
          <p:cNvGraphicFramePr>
            <a:graphicFrameLocks noChangeAspect="1"/>
          </p:cNvGraphicFramePr>
          <p:nvPr/>
        </p:nvGraphicFramePr>
        <p:xfrm>
          <a:off x="10202876" y="2380796"/>
          <a:ext cx="939164" cy="670831"/>
        </p:xfrm>
        <a:graphic>
          <a:graphicData uri="http://schemas.openxmlformats.org/presentationml/2006/ole">
            <mc:AlternateContent xmlns:mc="http://schemas.openxmlformats.org/markup-compatibility/2006">
              <mc:Choice xmlns:v="urn:schemas-microsoft-com:vml" Requires="v">
                <p:oleObj spid="_x0000_s2172" name="Equation" r:id="rId7" imgW="355320" imgH="253800" progId="Equation.DSMT4">
                  <p:embed/>
                </p:oleObj>
              </mc:Choice>
              <mc:Fallback>
                <p:oleObj name="Equation" r:id="rId7" imgW="355320" imgH="253800" progId="Equation.DSMT4">
                  <p:embed/>
                  <p:pic>
                    <p:nvPicPr>
                      <p:cNvPr id="12" name="Object 11">
                        <a:extLst>
                          <a:ext uri="{FF2B5EF4-FFF2-40B4-BE49-F238E27FC236}">
                            <a16:creationId xmlns:a16="http://schemas.microsoft.com/office/drawing/2014/main" id="{621C3E68-01B4-498D-BE5C-98BFB7533263}"/>
                          </a:ext>
                        </a:extLst>
                      </p:cNvPr>
                      <p:cNvPicPr/>
                      <p:nvPr/>
                    </p:nvPicPr>
                    <p:blipFill>
                      <a:blip r:embed="rId8"/>
                      <a:stretch>
                        <a:fillRect/>
                      </a:stretch>
                    </p:blipFill>
                    <p:spPr>
                      <a:xfrm>
                        <a:off x="10202876" y="2380796"/>
                        <a:ext cx="939164" cy="670831"/>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58AA7B74-A9E8-4738-A450-9282F08EE3B8}"/>
              </a:ext>
            </a:extLst>
          </p:cNvPr>
          <p:cNvGraphicFramePr>
            <a:graphicFrameLocks noChangeAspect="1"/>
          </p:cNvGraphicFramePr>
          <p:nvPr/>
        </p:nvGraphicFramePr>
        <p:xfrm>
          <a:off x="488229" y="5633832"/>
          <a:ext cx="11215542" cy="581204"/>
        </p:xfrm>
        <a:graphic>
          <a:graphicData uri="http://schemas.openxmlformats.org/presentationml/2006/ole">
            <mc:AlternateContent xmlns:mc="http://schemas.openxmlformats.org/markup-compatibility/2006">
              <mc:Choice xmlns:v="urn:schemas-microsoft-com:vml" Requires="v">
                <p:oleObj spid="_x0000_s2173" name="Equation" r:id="rId9" imgW="5384520" imgH="279360" progId="Equation.DSMT4">
                  <p:embed/>
                </p:oleObj>
              </mc:Choice>
              <mc:Fallback>
                <p:oleObj name="Equation" r:id="rId9" imgW="5384520" imgH="279360" progId="Equation.DSMT4">
                  <p:embed/>
                  <p:pic>
                    <p:nvPicPr>
                      <p:cNvPr id="9" name="Object 8">
                        <a:extLst>
                          <a:ext uri="{FF2B5EF4-FFF2-40B4-BE49-F238E27FC236}">
                            <a16:creationId xmlns:a16="http://schemas.microsoft.com/office/drawing/2014/main" id="{58AA7B74-A9E8-4738-A450-9282F08EE3B8}"/>
                          </a:ext>
                        </a:extLst>
                      </p:cNvPr>
                      <p:cNvPicPr/>
                      <p:nvPr/>
                    </p:nvPicPr>
                    <p:blipFill>
                      <a:blip r:embed="rId10"/>
                      <a:stretch>
                        <a:fillRect/>
                      </a:stretch>
                    </p:blipFill>
                    <p:spPr>
                      <a:xfrm>
                        <a:off x="488229" y="5633832"/>
                        <a:ext cx="11215542" cy="581204"/>
                      </a:xfrm>
                      <a:prstGeom prst="rect">
                        <a:avLst/>
                      </a:prstGeom>
                    </p:spPr>
                  </p:pic>
                </p:oleObj>
              </mc:Fallback>
            </mc:AlternateContent>
          </a:graphicData>
        </a:graphic>
      </p:graphicFrame>
      <p:cxnSp>
        <p:nvCxnSpPr>
          <p:cNvPr id="13" name="Straight Arrow Connector 12">
            <a:extLst>
              <a:ext uri="{FF2B5EF4-FFF2-40B4-BE49-F238E27FC236}">
                <a16:creationId xmlns:a16="http://schemas.microsoft.com/office/drawing/2014/main" id="{6805C48D-98FF-41A2-B4E4-0D3EA3AB9B7D}"/>
              </a:ext>
            </a:extLst>
          </p:cNvPr>
          <p:cNvCxnSpPr>
            <a:cxnSpLocks/>
          </p:cNvCxnSpPr>
          <p:nvPr/>
        </p:nvCxnSpPr>
        <p:spPr>
          <a:xfrm>
            <a:off x="7648051" y="3051627"/>
            <a:ext cx="2438058" cy="25822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AB92C6C-14CD-4ADB-BECD-EC7285046FCD}"/>
              </a:ext>
            </a:extLst>
          </p:cNvPr>
          <p:cNvCxnSpPr>
            <a:cxnSpLocks/>
          </p:cNvCxnSpPr>
          <p:nvPr/>
        </p:nvCxnSpPr>
        <p:spPr>
          <a:xfrm>
            <a:off x="10554521" y="3051627"/>
            <a:ext cx="492170" cy="24717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28416D9E-8F89-4BBB-90E3-6487CB202C62}"/>
              </a:ext>
            </a:extLst>
          </p:cNvPr>
          <p:cNvSpPr>
            <a:spLocks noGrp="1"/>
          </p:cNvSpPr>
          <p:nvPr>
            <p:ph type="sldNum" sz="quarter" idx="12"/>
          </p:nvPr>
        </p:nvSpPr>
        <p:spPr/>
        <p:txBody>
          <a:bodyPr/>
          <a:lstStyle/>
          <a:p>
            <a:fld id="{112861D5-A0D0-445C-ACB9-80D90C6FBC8F}" type="slidenum">
              <a:rPr lang="en-US" smtClean="0"/>
              <a:t>11</a:t>
            </a:fld>
            <a:endParaRPr lang="en-US"/>
          </a:p>
        </p:txBody>
      </p:sp>
    </p:spTree>
    <p:extLst>
      <p:ext uri="{BB962C8B-B14F-4D97-AF65-F5344CB8AC3E}">
        <p14:creationId xmlns:p14="http://schemas.microsoft.com/office/powerpoint/2010/main" val="564121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AA5D-5568-4A86-92BC-2A1A1B583E6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Basis reduction using time history of the electronic wave function</a:t>
            </a:r>
          </a:p>
        </p:txBody>
      </p:sp>
      <p:graphicFrame>
        <p:nvGraphicFramePr>
          <p:cNvPr id="13" name="Object 12">
            <a:extLst>
              <a:ext uri="{FF2B5EF4-FFF2-40B4-BE49-F238E27FC236}">
                <a16:creationId xmlns:a16="http://schemas.microsoft.com/office/drawing/2014/main" id="{45EC9BC5-5405-4267-A5ED-7ED2B3EDD9ED}"/>
              </a:ext>
            </a:extLst>
          </p:cNvPr>
          <p:cNvGraphicFramePr>
            <a:graphicFrameLocks noChangeAspect="1"/>
          </p:cNvGraphicFramePr>
          <p:nvPr/>
        </p:nvGraphicFramePr>
        <p:xfrm>
          <a:off x="962025" y="2963863"/>
          <a:ext cx="2928938" cy="523875"/>
        </p:xfrm>
        <a:graphic>
          <a:graphicData uri="http://schemas.openxmlformats.org/presentationml/2006/ole">
            <mc:AlternateContent xmlns:mc="http://schemas.openxmlformats.org/markup-compatibility/2006">
              <mc:Choice xmlns:v="urn:schemas-microsoft-com:vml" Requires="v">
                <p:oleObj spid="_x0000_s3134" name="Equation" r:id="rId3" imgW="1346040" imgH="241200" progId="Equation.DSMT4">
                  <p:embed/>
                </p:oleObj>
              </mc:Choice>
              <mc:Fallback>
                <p:oleObj name="Equation" r:id="rId3" imgW="1346040" imgH="241200" progId="Equation.DSMT4">
                  <p:embed/>
                  <p:pic>
                    <p:nvPicPr>
                      <p:cNvPr id="13" name="Object 12">
                        <a:extLst>
                          <a:ext uri="{FF2B5EF4-FFF2-40B4-BE49-F238E27FC236}">
                            <a16:creationId xmlns:a16="http://schemas.microsoft.com/office/drawing/2014/main" id="{45EC9BC5-5405-4267-A5ED-7ED2B3EDD9ED}"/>
                          </a:ext>
                        </a:extLst>
                      </p:cNvPr>
                      <p:cNvPicPr/>
                      <p:nvPr/>
                    </p:nvPicPr>
                    <p:blipFill>
                      <a:blip r:embed="rId4"/>
                      <a:stretch>
                        <a:fillRect/>
                      </a:stretch>
                    </p:blipFill>
                    <p:spPr>
                      <a:xfrm>
                        <a:off x="962025" y="2963863"/>
                        <a:ext cx="2928938" cy="523875"/>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AA8CC2B9-D3DA-4D26-913C-8FE7FE223414}"/>
              </a:ext>
            </a:extLst>
          </p:cNvPr>
          <p:cNvSpPr txBox="1"/>
          <p:nvPr/>
        </p:nvSpPr>
        <p:spPr>
          <a:xfrm>
            <a:off x="1342159" y="4412219"/>
            <a:ext cx="3601615"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transformation matrix into the orthogonalized basis</a:t>
            </a:r>
          </a:p>
        </p:txBody>
      </p:sp>
      <p:cxnSp>
        <p:nvCxnSpPr>
          <p:cNvPr id="15" name="Straight Arrow Connector 14">
            <a:extLst>
              <a:ext uri="{FF2B5EF4-FFF2-40B4-BE49-F238E27FC236}">
                <a16:creationId xmlns:a16="http://schemas.microsoft.com/office/drawing/2014/main" id="{87F912DE-B047-41C5-9D17-34BA0B5DEF65}"/>
              </a:ext>
            </a:extLst>
          </p:cNvPr>
          <p:cNvCxnSpPr/>
          <p:nvPr/>
        </p:nvCxnSpPr>
        <p:spPr>
          <a:xfrm flipH="1" flipV="1">
            <a:off x="2378798" y="3465927"/>
            <a:ext cx="671804" cy="9462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Object 6">
            <a:extLst>
              <a:ext uri="{FF2B5EF4-FFF2-40B4-BE49-F238E27FC236}">
                <a16:creationId xmlns:a16="http://schemas.microsoft.com/office/drawing/2014/main" id="{B178E643-3926-4820-A4AF-5EA8160EA466}"/>
              </a:ext>
            </a:extLst>
          </p:cNvPr>
          <p:cNvGraphicFramePr>
            <a:graphicFrameLocks noChangeAspect="1"/>
          </p:cNvGraphicFramePr>
          <p:nvPr/>
        </p:nvGraphicFramePr>
        <p:xfrm>
          <a:off x="488229" y="2005390"/>
          <a:ext cx="11215542" cy="581204"/>
        </p:xfrm>
        <a:graphic>
          <a:graphicData uri="http://schemas.openxmlformats.org/presentationml/2006/ole">
            <mc:AlternateContent xmlns:mc="http://schemas.openxmlformats.org/markup-compatibility/2006">
              <mc:Choice xmlns:v="urn:schemas-microsoft-com:vml" Requires="v">
                <p:oleObj spid="_x0000_s3135" name="Equation" r:id="rId5" imgW="5384520" imgH="279360" progId="Equation.DSMT4">
                  <p:embed/>
                </p:oleObj>
              </mc:Choice>
              <mc:Fallback>
                <p:oleObj name="Equation" r:id="rId5" imgW="5384520" imgH="279360" progId="Equation.DSMT4">
                  <p:embed/>
                  <p:pic>
                    <p:nvPicPr>
                      <p:cNvPr id="7" name="Object 6">
                        <a:extLst>
                          <a:ext uri="{FF2B5EF4-FFF2-40B4-BE49-F238E27FC236}">
                            <a16:creationId xmlns:a16="http://schemas.microsoft.com/office/drawing/2014/main" id="{B178E643-3926-4820-A4AF-5EA8160EA466}"/>
                          </a:ext>
                        </a:extLst>
                      </p:cNvPr>
                      <p:cNvPicPr/>
                      <p:nvPr/>
                    </p:nvPicPr>
                    <p:blipFill>
                      <a:blip r:embed="rId6"/>
                      <a:stretch>
                        <a:fillRect/>
                      </a:stretch>
                    </p:blipFill>
                    <p:spPr>
                      <a:xfrm>
                        <a:off x="488229" y="2005390"/>
                        <a:ext cx="11215542" cy="581204"/>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ADF845B1-6F1B-435E-9769-BAE8A9675D68}"/>
              </a:ext>
            </a:extLst>
          </p:cNvPr>
          <p:cNvSpPr>
            <a:spLocks noGrp="1"/>
          </p:cNvSpPr>
          <p:nvPr>
            <p:ph type="sldNum" sz="quarter" idx="12"/>
          </p:nvPr>
        </p:nvSpPr>
        <p:spPr/>
        <p:txBody>
          <a:bodyPr/>
          <a:lstStyle/>
          <a:p>
            <a:fld id="{112861D5-A0D0-445C-ACB9-80D90C6FBC8F}" type="slidenum">
              <a:rPr lang="en-US" smtClean="0"/>
              <a:t>12</a:t>
            </a:fld>
            <a:endParaRPr lang="en-US"/>
          </a:p>
        </p:txBody>
      </p:sp>
    </p:spTree>
    <p:extLst>
      <p:ext uri="{BB962C8B-B14F-4D97-AF65-F5344CB8AC3E}">
        <p14:creationId xmlns:p14="http://schemas.microsoft.com/office/powerpoint/2010/main" val="2841213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AA5D-5568-4A86-92BC-2A1A1B583E6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Basis reduction using time history of the electronic wave function</a:t>
            </a:r>
          </a:p>
        </p:txBody>
      </p:sp>
      <p:graphicFrame>
        <p:nvGraphicFramePr>
          <p:cNvPr id="13" name="Object 12">
            <a:extLst>
              <a:ext uri="{FF2B5EF4-FFF2-40B4-BE49-F238E27FC236}">
                <a16:creationId xmlns:a16="http://schemas.microsoft.com/office/drawing/2014/main" id="{45EC9BC5-5405-4267-A5ED-7ED2B3EDD9ED}"/>
              </a:ext>
            </a:extLst>
          </p:cNvPr>
          <p:cNvGraphicFramePr>
            <a:graphicFrameLocks noChangeAspect="1"/>
          </p:cNvGraphicFramePr>
          <p:nvPr/>
        </p:nvGraphicFramePr>
        <p:xfrm>
          <a:off x="962025" y="2963863"/>
          <a:ext cx="2928938" cy="523875"/>
        </p:xfrm>
        <a:graphic>
          <a:graphicData uri="http://schemas.openxmlformats.org/presentationml/2006/ole">
            <mc:AlternateContent xmlns:mc="http://schemas.openxmlformats.org/markup-compatibility/2006">
              <mc:Choice xmlns:v="urn:schemas-microsoft-com:vml" Requires="v">
                <p:oleObj spid="_x0000_s4258" name="Equation" r:id="rId3" imgW="1346040" imgH="241200" progId="Equation.DSMT4">
                  <p:embed/>
                </p:oleObj>
              </mc:Choice>
              <mc:Fallback>
                <p:oleObj name="Equation" r:id="rId3" imgW="1346040" imgH="241200" progId="Equation.DSMT4">
                  <p:embed/>
                  <p:pic>
                    <p:nvPicPr>
                      <p:cNvPr id="13" name="Object 12">
                        <a:extLst>
                          <a:ext uri="{FF2B5EF4-FFF2-40B4-BE49-F238E27FC236}">
                            <a16:creationId xmlns:a16="http://schemas.microsoft.com/office/drawing/2014/main" id="{45EC9BC5-5405-4267-A5ED-7ED2B3EDD9ED}"/>
                          </a:ext>
                        </a:extLst>
                      </p:cNvPr>
                      <p:cNvPicPr/>
                      <p:nvPr/>
                    </p:nvPicPr>
                    <p:blipFill>
                      <a:blip r:embed="rId4"/>
                      <a:stretch>
                        <a:fillRect/>
                      </a:stretch>
                    </p:blipFill>
                    <p:spPr>
                      <a:xfrm>
                        <a:off x="962025" y="2963863"/>
                        <a:ext cx="2928938" cy="5238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8ABB30A0-D4D2-44F0-82AA-AA88BA7D6F2D}"/>
              </a:ext>
            </a:extLst>
          </p:cNvPr>
          <p:cNvGraphicFramePr>
            <a:graphicFrameLocks noChangeAspect="1"/>
          </p:cNvGraphicFramePr>
          <p:nvPr/>
        </p:nvGraphicFramePr>
        <p:xfrm>
          <a:off x="1028700" y="4652963"/>
          <a:ext cx="4103688" cy="715962"/>
        </p:xfrm>
        <a:graphic>
          <a:graphicData uri="http://schemas.openxmlformats.org/presentationml/2006/ole">
            <mc:AlternateContent xmlns:mc="http://schemas.openxmlformats.org/markup-compatibility/2006">
              <mc:Choice xmlns:v="urn:schemas-microsoft-com:vml" Requires="v">
                <p:oleObj spid="_x0000_s4259" name="Equation" r:id="rId5" imgW="1549080" imgH="266400" progId="Equation.DSMT4">
                  <p:embed/>
                </p:oleObj>
              </mc:Choice>
              <mc:Fallback>
                <p:oleObj name="Equation" r:id="rId5" imgW="1549080" imgH="266400" progId="Equation.DSMT4">
                  <p:embed/>
                  <p:pic>
                    <p:nvPicPr>
                      <p:cNvPr id="4" name="Object 3">
                        <a:extLst>
                          <a:ext uri="{FF2B5EF4-FFF2-40B4-BE49-F238E27FC236}">
                            <a16:creationId xmlns:a16="http://schemas.microsoft.com/office/drawing/2014/main" id="{8ABB30A0-D4D2-44F0-82AA-AA88BA7D6F2D}"/>
                          </a:ext>
                        </a:extLst>
                      </p:cNvPr>
                      <p:cNvPicPr>
                        <a:picLocks noChangeAspect="1" noChangeArrowheads="1"/>
                      </p:cNvPicPr>
                      <p:nvPr/>
                    </p:nvPicPr>
                    <p:blipFill>
                      <a:blip r:embed="rId6"/>
                      <a:srcRect/>
                      <a:stretch>
                        <a:fillRect/>
                      </a:stretch>
                    </p:blipFill>
                    <p:spPr bwMode="auto">
                      <a:xfrm>
                        <a:off x="1028700" y="4652963"/>
                        <a:ext cx="4103688" cy="715962"/>
                      </a:xfrm>
                      <a:prstGeom prst="rect">
                        <a:avLst/>
                      </a:prstGeom>
                      <a:noFill/>
                    </p:spPr>
                  </p:pic>
                </p:oleObj>
              </mc:Fallback>
            </mc:AlternateContent>
          </a:graphicData>
        </a:graphic>
      </p:graphicFrame>
      <p:graphicFrame>
        <p:nvGraphicFramePr>
          <p:cNvPr id="6" name="Object 5">
            <a:extLst>
              <a:ext uri="{FF2B5EF4-FFF2-40B4-BE49-F238E27FC236}">
                <a16:creationId xmlns:a16="http://schemas.microsoft.com/office/drawing/2014/main" id="{A3F5EDCE-69AA-4884-AB1C-2B43DFEF68FE}"/>
              </a:ext>
            </a:extLst>
          </p:cNvPr>
          <p:cNvGraphicFramePr>
            <a:graphicFrameLocks noChangeAspect="1"/>
          </p:cNvGraphicFramePr>
          <p:nvPr/>
        </p:nvGraphicFramePr>
        <p:xfrm>
          <a:off x="7723761" y="3983593"/>
          <a:ext cx="2371514" cy="654050"/>
        </p:xfrm>
        <a:graphic>
          <a:graphicData uri="http://schemas.openxmlformats.org/presentationml/2006/ole">
            <mc:AlternateContent xmlns:mc="http://schemas.openxmlformats.org/markup-compatibility/2006">
              <mc:Choice xmlns:v="urn:schemas-microsoft-com:vml" Requires="v">
                <p:oleObj spid="_x0000_s4260" name="Equation" r:id="rId7" imgW="799753" imgH="215806" progId="Equation.DSMT4">
                  <p:embed/>
                </p:oleObj>
              </mc:Choice>
              <mc:Fallback>
                <p:oleObj name="Equation" r:id="rId7" imgW="799753" imgH="215806" progId="Equation.DSMT4">
                  <p:embed/>
                  <p:pic>
                    <p:nvPicPr>
                      <p:cNvPr id="6" name="Object 5">
                        <a:extLst>
                          <a:ext uri="{FF2B5EF4-FFF2-40B4-BE49-F238E27FC236}">
                            <a16:creationId xmlns:a16="http://schemas.microsoft.com/office/drawing/2014/main" id="{A3F5EDCE-69AA-4884-AB1C-2B43DFEF68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3761" y="3983593"/>
                        <a:ext cx="2371514" cy="654050"/>
                      </a:xfrm>
                      <a:prstGeom prst="rect">
                        <a:avLst/>
                      </a:prstGeom>
                      <a:noFill/>
                    </p:spPr>
                  </p:pic>
                </p:oleObj>
              </mc:Fallback>
            </mc:AlternateContent>
          </a:graphicData>
        </a:graphic>
      </p:graphicFrame>
      <p:graphicFrame>
        <p:nvGraphicFramePr>
          <p:cNvPr id="7" name="Object 6">
            <a:extLst>
              <a:ext uri="{FF2B5EF4-FFF2-40B4-BE49-F238E27FC236}">
                <a16:creationId xmlns:a16="http://schemas.microsoft.com/office/drawing/2014/main" id="{B5DDB5DE-6C3C-49A3-9BD2-9EBD8F149D4D}"/>
              </a:ext>
            </a:extLst>
          </p:cNvPr>
          <p:cNvGraphicFramePr>
            <a:graphicFrameLocks noChangeAspect="1"/>
          </p:cNvGraphicFramePr>
          <p:nvPr/>
        </p:nvGraphicFramePr>
        <p:xfrm>
          <a:off x="7572375" y="5422900"/>
          <a:ext cx="2860675" cy="654050"/>
        </p:xfrm>
        <a:graphic>
          <a:graphicData uri="http://schemas.openxmlformats.org/presentationml/2006/ole">
            <mc:AlternateContent xmlns:mc="http://schemas.openxmlformats.org/markup-compatibility/2006">
              <mc:Choice xmlns:v="urn:schemas-microsoft-com:vml" Requires="v">
                <p:oleObj spid="_x0000_s4261" name="Equation" r:id="rId9" imgW="888840" imgH="203040" progId="Equation.DSMT4">
                  <p:embed/>
                </p:oleObj>
              </mc:Choice>
              <mc:Fallback>
                <p:oleObj name="Equation" r:id="rId9" imgW="888840" imgH="203040" progId="Equation.DSMT4">
                  <p:embed/>
                  <p:pic>
                    <p:nvPicPr>
                      <p:cNvPr id="7" name="Object 6">
                        <a:extLst>
                          <a:ext uri="{FF2B5EF4-FFF2-40B4-BE49-F238E27FC236}">
                            <a16:creationId xmlns:a16="http://schemas.microsoft.com/office/drawing/2014/main" id="{B5DDB5DE-6C3C-49A3-9BD2-9EBD8F149D4D}"/>
                          </a:ext>
                        </a:extLst>
                      </p:cNvPr>
                      <p:cNvPicPr/>
                      <p:nvPr/>
                    </p:nvPicPr>
                    <p:blipFill>
                      <a:blip r:embed="rId10"/>
                      <a:stretch>
                        <a:fillRect/>
                      </a:stretch>
                    </p:blipFill>
                    <p:spPr>
                      <a:xfrm>
                        <a:off x="7572375" y="5422900"/>
                        <a:ext cx="2860675" cy="654050"/>
                      </a:xfrm>
                      <a:prstGeom prst="rect">
                        <a:avLst/>
                      </a:prstGeom>
                    </p:spPr>
                  </p:pic>
                </p:oleObj>
              </mc:Fallback>
            </mc:AlternateContent>
          </a:graphicData>
        </a:graphic>
      </p:graphicFrame>
      <p:cxnSp>
        <p:nvCxnSpPr>
          <p:cNvPr id="10" name="Straight Arrow Connector 9">
            <a:extLst>
              <a:ext uri="{FF2B5EF4-FFF2-40B4-BE49-F238E27FC236}">
                <a16:creationId xmlns:a16="http://schemas.microsoft.com/office/drawing/2014/main" id="{E95B9514-EBD1-4A72-9689-7087BCE44E73}"/>
              </a:ext>
            </a:extLst>
          </p:cNvPr>
          <p:cNvCxnSpPr>
            <a:cxnSpLocks/>
          </p:cNvCxnSpPr>
          <p:nvPr/>
        </p:nvCxnSpPr>
        <p:spPr>
          <a:xfrm>
            <a:off x="8905531" y="4795736"/>
            <a:ext cx="0" cy="62701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571694-9E00-483E-A497-48731631ECFE}"/>
              </a:ext>
            </a:extLst>
          </p:cNvPr>
          <p:cNvCxnSpPr>
            <a:cxnSpLocks/>
          </p:cNvCxnSpPr>
          <p:nvPr/>
        </p:nvCxnSpPr>
        <p:spPr>
          <a:xfrm>
            <a:off x="4468240" y="3395256"/>
            <a:ext cx="2965456" cy="8652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B629C2-0DF6-41B2-9DE9-3FC1C7F23167}"/>
              </a:ext>
            </a:extLst>
          </p:cNvPr>
          <p:cNvCxnSpPr>
            <a:cxnSpLocks/>
          </p:cNvCxnSpPr>
          <p:nvPr/>
        </p:nvCxnSpPr>
        <p:spPr>
          <a:xfrm>
            <a:off x="2426494" y="3719442"/>
            <a:ext cx="0" cy="62701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Object 11">
            <a:extLst>
              <a:ext uri="{FF2B5EF4-FFF2-40B4-BE49-F238E27FC236}">
                <a16:creationId xmlns:a16="http://schemas.microsoft.com/office/drawing/2014/main" id="{32F8534E-E3D1-41C0-9F9C-3DEE306599B6}"/>
              </a:ext>
            </a:extLst>
          </p:cNvPr>
          <p:cNvGraphicFramePr>
            <a:graphicFrameLocks noChangeAspect="1"/>
          </p:cNvGraphicFramePr>
          <p:nvPr/>
        </p:nvGraphicFramePr>
        <p:xfrm>
          <a:off x="488229" y="2005390"/>
          <a:ext cx="11215542" cy="581204"/>
        </p:xfrm>
        <a:graphic>
          <a:graphicData uri="http://schemas.openxmlformats.org/presentationml/2006/ole">
            <mc:AlternateContent xmlns:mc="http://schemas.openxmlformats.org/markup-compatibility/2006">
              <mc:Choice xmlns:v="urn:schemas-microsoft-com:vml" Requires="v">
                <p:oleObj spid="_x0000_s4262" name="Equation" r:id="rId11" imgW="5384520" imgH="279360" progId="Equation.DSMT4">
                  <p:embed/>
                </p:oleObj>
              </mc:Choice>
              <mc:Fallback>
                <p:oleObj name="Equation" r:id="rId11" imgW="5384520" imgH="279360" progId="Equation.DSMT4">
                  <p:embed/>
                  <p:pic>
                    <p:nvPicPr>
                      <p:cNvPr id="12" name="Object 11">
                        <a:extLst>
                          <a:ext uri="{FF2B5EF4-FFF2-40B4-BE49-F238E27FC236}">
                            <a16:creationId xmlns:a16="http://schemas.microsoft.com/office/drawing/2014/main" id="{32F8534E-E3D1-41C0-9F9C-3DEE306599B6}"/>
                          </a:ext>
                        </a:extLst>
                      </p:cNvPr>
                      <p:cNvPicPr/>
                      <p:nvPr/>
                    </p:nvPicPr>
                    <p:blipFill>
                      <a:blip r:embed="rId12"/>
                      <a:stretch>
                        <a:fillRect/>
                      </a:stretch>
                    </p:blipFill>
                    <p:spPr>
                      <a:xfrm>
                        <a:off x="488229" y="2005390"/>
                        <a:ext cx="11215542" cy="581204"/>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B8FFAD52-74EF-469A-9423-C22CF925B4AD}"/>
              </a:ext>
            </a:extLst>
          </p:cNvPr>
          <p:cNvSpPr>
            <a:spLocks noGrp="1"/>
          </p:cNvSpPr>
          <p:nvPr>
            <p:ph type="sldNum" sz="quarter" idx="12"/>
          </p:nvPr>
        </p:nvSpPr>
        <p:spPr/>
        <p:txBody>
          <a:bodyPr/>
          <a:lstStyle/>
          <a:p>
            <a:fld id="{112861D5-A0D0-445C-ACB9-80D90C6FBC8F}" type="slidenum">
              <a:rPr lang="en-US" smtClean="0"/>
              <a:t>13</a:t>
            </a:fld>
            <a:endParaRPr lang="en-US"/>
          </a:p>
        </p:txBody>
      </p:sp>
    </p:spTree>
    <p:extLst>
      <p:ext uri="{BB962C8B-B14F-4D97-AF65-F5344CB8AC3E}">
        <p14:creationId xmlns:p14="http://schemas.microsoft.com/office/powerpoint/2010/main" val="2936954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AA5D-5568-4A86-92BC-2A1A1B583E6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Basis reduction using time history of the electronic wave function</a:t>
            </a:r>
          </a:p>
        </p:txBody>
      </p:sp>
      <p:graphicFrame>
        <p:nvGraphicFramePr>
          <p:cNvPr id="13" name="Object 12">
            <a:extLst>
              <a:ext uri="{FF2B5EF4-FFF2-40B4-BE49-F238E27FC236}">
                <a16:creationId xmlns:a16="http://schemas.microsoft.com/office/drawing/2014/main" id="{45EC9BC5-5405-4267-A5ED-7ED2B3EDD9ED}"/>
              </a:ext>
            </a:extLst>
          </p:cNvPr>
          <p:cNvGraphicFramePr>
            <a:graphicFrameLocks noChangeAspect="1"/>
          </p:cNvGraphicFramePr>
          <p:nvPr/>
        </p:nvGraphicFramePr>
        <p:xfrm>
          <a:off x="962025" y="2963863"/>
          <a:ext cx="2928938" cy="523875"/>
        </p:xfrm>
        <a:graphic>
          <a:graphicData uri="http://schemas.openxmlformats.org/presentationml/2006/ole">
            <mc:AlternateContent xmlns:mc="http://schemas.openxmlformats.org/markup-compatibility/2006">
              <mc:Choice xmlns:v="urn:schemas-microsoft-com:vml" Requires="v">
                <p:oleObj spid="_x0000_s6338" name="Equation" r:id="rId3" imgW="1346040" imgH="241200" progId="Equation.DSMT4">
                  <p:embed/>
                </p:oleObj>
              </mc:Choice>
              <mc:Fallback>
                <p:oleObj name="Equation" r:id="rId3" imgW="1346040" imgH="241200" progId="Equation.DSMT4">
                  <p:embed/>
                  <p:pic>
                    <p:nvPicPr>
                      <p:cNvPr id="13" name="Object 12">
                        <a:extLst>
                          <a:ext uri="{FF2B5EF4-FFF2-40B4-BE49-F238E27FC236}">
                            <a16:creationId xmlns:a16="http://schemas.microsoft.com/office/drawing/2014/main" id="{45EC9BC5-5405-4267-A5ED-7ED2B3EDD9ED}"/>
                          </a:ext>
                        </a:extLst>
                      </p:cNvPr>
                      <p:cNvPicPr/>
                      <p:nvPr/>
                    </p:nvPicPr>
                    <p:blipFill>
                      <a:blip r:embed="rId4"/>
                      <a:stretch>
                        <a:fillRect/>
                      </a:stretch>
                    </p:blipFill>
                    <p:spPr>
                      <a:xfrm>
                        <a:off x="962025" y="2963863"/>
                        <a:ext cx="2928938" cy="5238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8ABB30A0-D4D2-44F0-82AA-AA88BA7D6F2D}"/>
              </a:ext>
            </a:extLst>
          </p:cNvPr>
          <p:cNvGraphicFramePr>
            <a:graphicFrameLocks noChangeAspect="1"/>
          </p:cNvGraphicFramePr>
          <p:nvPr/>
        </p:nvGraphicFramePr>
        <p:xfrm>
          <a:off x="1028700" y="4652963"/>
          <a:ext cx="4103688" cy="715962"/>
        </p:xfrm>
        <a:graphic>
          <a:graphicData uri="http://schemas.openxmlformats.org/presentationml/2006/ole">
            <mc:AlternateContent xmlns:mc="http://schemas.openxmlformats.org/markup-compatibility/2006">
              <mc:Choice xmlns:v="urn:schemas-microsoft-com:vml" Requires="v">
                <p:oleObj spid="_x0000_s6339" name="Equation" r:id="rId5" imgW="1549080" imgH="266400" progId="Equation.DSMT4">
                  <p:embed/>
                </p:oleObj>
              </mc:Choice>
              <mc:Fallback>
                <p:oleObj name="Equation" r:id="rId5" imgW="1549080" imgH="266400" progId="Equation.DSMT4">
                  <p:embed/>
                  <p:pic>
                    <p:nvPicPr>
                      <p:cNvPr id="4" name="Object 3">
                        <a:extLst>
                          <a:ext uri="{FF2B5EF4-FFF2-40B4-BE49-F238E27FC236}">
                            <a16:creationId xmlns:a16="http://schemas.microsoft.com/office/drawing/2014/main" id="{8ABB30A0-D4D2-44F0-82AA-AA88BA7D6F2D}"/>
                          </a:ext>
                        </a:extLst>
                      </p:cNvPr>
                      <p:cNvPicPr>
                        <a:picLocks noChangeAspect="1" noChangeArrowheads="1"/>
                      </p:cNvPicPr>
                      <p:nvPr/>
                    </p:nvPicPr>
                    <p:blipFill>
                      <a:blip r:embed="rId6"/>
                      <a:srcRect/>
                      <a:stretch>
                        <a:fillRect/>
                      </a:stretch>
                    </p:blipFill>
                    <p:spPr bwMode="auto">
                      <a:xfrm>
                        <a:off x="1028700" y="4652963"/>
                        <a:ext cx="4103688" cy="715962"/>
                      </a:xfrm>
                      <a:prstGeom prst="rect">
                        <a:avLst/>
                      </a:prstGeom>
                      <a:noFill/>
                    </p:spPr>
                  </p:pic>
                </p:oleObj>
              </mc:Fallback>
            </mc:AlternateContent>
          </a:graphicData>
        </a:graphic>
      </p:graphicFrame>
      <p:graphicFrame>
        <p:nvGraphicFramePr>
          <p:cNvPr id="6" name="Object 5">
            <a:extLst>
              <a:ext uri="{FF2B5EF4-FFF2-40B4-BE49-F238E27FC236}">
                <a16:creationId xmlns:a16="http://schemas.microsoft.com/office/drawing/2014/main" id="{A3F5EDCE-69AA-4884-AB1C-2B43DFEF68FE}"/>
              </a:ext>
            </a:extLst>
          </p:cNvPr>
          <p:cNvGraphicFramePr>
            <a:graphicFrameLocks noChangeAspect="1"/>
          </p:cNvGraphicFramePr>
          <p:nvPr/>
        </p:nvGraphicFramePr>
        <p:xfrm>
          <a:off x="7723761" y="3983593"/>
          <a:ext cx="2371514" cy="654050"/>
        </p:xfrm>
        <a:graphic>
          <a:graphicData uri="http://schemas.openxmlformats.org/presentationml/2006/ole">
            <mc:AlternateContent xmlns:mc="http://schemas.openxmlformats.org/markup-compatibility/2006">
              <mc:Choice xmlns:v="urn:schemas-microsoft-com:vml" Requires="v">
                <p:oleObj spid="_x0000_s6340" name="Equation" r:id="rId7" imgW="799753" imgH="215806" progId="Equation.DSMT4">
                  <p:embed/>
                </p:oleObj>
              </mc:Choice>
              <mc:Fallback>
                <p:oleObj name="Equation" r:id="rId7" imgW="799753" imgH="215806" progId="Equation.DSMT4">
                  <p:embed/>
                  <p:pic>
                    <p:nvPicPr>
                      <p:cNvPr id="6" name="Object 5">
                        <a:extLst>
                          <a:ext uri="{FF2B5EF4-FFF2-40B4-BE49-F238E27FC236}">
                            <a16:creationId xmlns:a16="http://schemas.microsoft.com/office/drawing/2014/main" id="{A3F5EDCE-69AA-4884-AB1C-2B43DFEF68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3761" y="3983593"/>
                        <a:ext cx="2371514" cy="654050"/>
                      </a:xfrm>
                      <a:prstGeom prst="rect">
                        <a:avLst/>
                      </a:prstGeom>
                      <a:noFill/>
                    </p:spPr>
                  </p:pic>
                </p:oleObj>
              </mc:Fallback>
            </mc:AlternateContent>
          </a:graphicData>
        </a:graphic>
      </p:graphicFrame>
      <p:graphicFrame>
        <p:nvGraphicFramePr>
          <p:cNvPr id="7" name="Object 6">
            <a:extLst>
              <a:ext uri="{FF2B5EF4-FFF2-40B4-BE49-F238E27FC236}">
                <a16:creationId xmlns:a16="http://schemas.microsoft.com/office/drawing/2014/main" id="{B5DDB5DE-6C3C-49A3-9BD2-9EBD8F149D4D}"/>
              </a:ext>
            </a:extLst>
          </p:cNvPr>
          <p:cNvGraphicFramePr>
            <a:graphicFrameLocks noChangeAspect="1"/>
          </p:cNvGraphicFramePr>
          <p:nvPr/>
        </p:nvGraphicFramePr>
        <p:xfrm>
          <a:off x="7572375" y="5422900"/>
          <a:ext cx="2860675" cy="654050"/>
        </p:xfrm>
        <a:graphic>
          <a:graphicData uri="http://schemas.openxmlformats.org/presentationml/2006/ole">
            <mc:AlternateContent xmlns:mc="http://schemas.openxmlformats.org/markup-compatibility/2006">
              <mc:Choice xmlns:v="urn:schemas-microsoft-com:vml" Requires="v">
                <p:oleObj spid="_x0000_s6341" name="Equation" r:id="rId9" imgW="888840" imgH="203040" progId="Equation.DSMT4">
                  <p:embed/>
                </p:oleObj>
              </mc:Choice>
              <mc:Fallback>
                <p:oleObj name="Equation" r:id="rId9" imgW="888840" imgH="203040" progId="Equation.DSMT4">
                  <p:embed/>
                  <p:pic>
                    <p:nvPicPr>
                      <p:cNvPr id="7" name="Object 6">
                        <a:extLst>
                          <a:ext uri="{FF2B5EF4-FFF2-40B4-BE49-F238E27FC236}">
                            <a16:creationId xmlns:a16="http://schemas.microsoft.com/office/drawing/2014/main" id="{B5DDB5DE-6C3C-49A3-9BD2-9EBD8F149D4D}"/>
                          </a:ext>
                        </a:extLst>
                      </p:cNvPr>
                      <p:cNvPicPr/>
                      <p:nvPr/>
                    </p:nvPicPr>
                    <p:blipFill>
                      <a:blip r:embed="rId10"/>
                      <a:stretch>
                        <a:fillRect/>
                      </a:stretch>
                    </p:blipFill>
                    <p:spPr>
                      <a:xfrm>
                        <a:off x="7572375" y="5422900"/>
                        <a:ext cx="2860675" cy="654050"/>
                      </a:xfrm>
                      <a:prstGeom prst="rect">
                        <a:avLst/>
                      </a:prstGeom>
                    </p:spPr>
                  </p:pic>
                </p:oleObj>
              </mc:Fallback>
            </mc:AlternateContent>
          </a:graphicData>
        </a:graphic>
      </p:graphicFrame>
      <p:cxnSp>
        <p:nvCxnSpPr>
          <p:cNvPr id="10" name="Straight Arrow Connector 9">
            <a:extLst>
              <a:ext uri="{FF2B5EF4-FFF2-40B4-BE49-F238E27FC236}">
                <a16:creationId xmlns:a16="http://schemas.microsoft.com/office/drawing/2014/main" id="{E95B9514-EBD1-4A72-9689-7087BCE44E73}"/>
              </a:ext>
            </a:extLst>
          </p:cNvPr>
          <p:cNvCxnSpPr>
            <a:cxnSpLocks/>
          </p:cNvCxnSpPr>
          <p:nvPr/>
        </p:nvCxnSpPr>
        <p:spPr>
          <a:xfrm>
            <a:off x="8905531" y="4795736"/>
            <a:ext cx="0" cy="62701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571694-9E00-483E-A497-48731631ECFE}"/>
              </a:ext>
            </a:extLst>
          </p:cNvPr>
          <p:cNvCxnSpPr>
            <a:cxnSpLocks/>
          </p:cNvCxnSpPr>
          <p:nvPr/>
        </p:nvCxnSpPr>
        <p:spPr>
          <a:xfrm>
            <a:off x="4468240" y="3395256"/>
            <a:ext cx="2965456" cy="8652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B629C2-0DF6-41B2-9DE9-3FC1C7F23167}"/>
              </a:ext>
            </a:extLst>
          </p:cNvPr>
          <p:cNvCxnSpPr>
            <a:cxnSpLocks/>
          </p:cNvCxnSpPr>
          <p:nvPr/>
        </p:nvCxnSpPr>
        <p:spPr>
          <a:xfrm>
            <a:off x="2426494" y="3719442"/>
            <a:ext cx="0" cy="62701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Object 11">
            <a:extLst>
              <a:ext uri="{FF2B5EF4-FFF2-40B4-BE49-F238E27FC236}">
                <a16:creationId xmlns:a16="http://schemas.microsoft.com/office/drawing/2014/main" id="{32F8534E-E3D1-41C0-9F9C-3DEE306599B6}"/>
              </a:ext>
            </a:extLst>
          </p:cNvPr>
          <p:cNvGraphicFramePr>
            <a:graphicFrameLocks noChangeAspect="1"/>
          </p:cNvGraphicFramePr>
          <p:nvPr/>
        </p:nvGraphicFramePr>
        <p:xfrm>
          <a:off x="488229" y="2005390"/>
          <a:ext cx="11215542" cy="581204"/>
        </p:xfrm>
        <a:graphic>
          <a:graphicData uri="http://schemas.openxmlformats.org/presentationml/2006/ole">
            <mc:AlternateContent xmlns:mc="http://schemas.openxmlformats.org/markup-compatibility/2006">
              <mc:Choice xmlns:v="urn:schemas-microsoft-com:vml" Requires="v">
                <p:oleObj spid="_x0000_s6342" name="Equation" r:id="rId11" imgW="5384520" imgH="279360" progId="Equation.DSMT4">
                  <p:embed/>
                </p:oleObj>
              </mc:Choice>
              <mc:Fallback>
                <p:oleObj name="Equation" r:id="rId11" imgW="5384520" imgH="279360" progId="Equation.DSMT4">
                  <p:embed/>
                  <p:pic>
                    <p:nvPicPr>
                      <p:cNvPr id="12" name="Object 11">
                        <a:extLst>
                          <a:ext uri="{FF2B5EF4-FFF2-40B4-BE49-F238E27FC236}">
                            <a16:creationId xmlns:a16="http://schemas.microsoft.com/office/drawing/2014/main" id="{32F8534E-E3D1-41C0-9F9C-3DEE306599B6}"/>
                          </a:ext>
                        </a:extLst>
                      </p:cNvPr>
                      <p:cNvPicPr/>
                      <p:nvPr/>
                    </p:nvPicPr>
                    <p:blipFill>
                      <a:blip r:embed="rId12"/>
                      <a:stretch>
                        <a:fillRect/>
                      </a:stretch>
                    </p:blipFill>
                    <p:spPr>
                      <a:xfrm>
                        <a:off x="488229" y="2005390"/>
                        <a:ext cx="11215542" cy="581204"/>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B8FFAD52-74EF-469A-9423-C22CF925B4AD}"/>
              </a:ext>
            </a:extLst>
          </p:cNvPr>
          <p:cNvSpPr>
            <a:spLocks noGrp="1"/>
          </p:cNvSpPr>
          <p:nvPr>
            <p:ph type="sldNum" sz="quarter" idx="12"/>
          </p:nvPr>
        </p:nvSpPr>
        <p:spPr/>
        <p:txBody>
          <a:bodyPr/>
          <a:lstStyle/>
          <a:p>
            <a:fld id="{112861D5-A0D0-445C-ACB9-80D90C6FBC8F}" type="slidenum">
              <a:rPr lang="en-US" smtClean="0"/>
              <a:t>14</a:t>
            </a:fld>
            <a:endParaRPr lang="en-US"/>
          </a:p>
        </p:txBody>
      </p:sp>
      <p:graphicFrame>
        <p:nvGraphicFramePr>
          <p:cNvPr id="5" name="Object 4">
            <a:extLst>
              <a:ext uri="{FF2B5EF4-FFF2-40B4-BE49-F238E27FC236}">
                <a16:creationId xmlns:a16="http://schemas.microsoft.com/office/drawing/2014/main" id="{B33C3872-818E-42B7-9AEB-7D1E26D12937}"/>
              </a:ext>
            </a:extLst>
          </p:cNvPr>
          <p:cNvGraphicFramePr>
            <a:graphicFrameLocks noChangeAspect="1"/>
          </p:cNvGraphicFramePr>
          <p:nvPr>
            <p:extLst>
              <p:ext uri="{D42A27DB-BD31-4B8C-83A1-F6EECF244321}">
                <p14:modId xmlns:p14="http://schemas.microsoft.com/office/powerpoint/2010/main" val="2382349136"/>
              </p:ext>
            </p:extLst>
          </p:nvPr>
        </p:nvGraphicFramePr>
        <p:xfrm>
          <a:off x="761734" y="5554107"/>
          <a:ext cx="6258458" cy="609033"/>
        </p:xfrm>
        <a:graphic>
          <a:graphicData uri="http://schemas.openxmlformats.org/presentationml/2006/ole">
            <mc:AlternateContent xmlns:mc="http://schemas.openxmlformats.org/markup-compatibility/2006">
              <mc:Choice xmlns:v="urn:schemas-microsoft-com:vml" Requires="v">
                <p:oleObj spid="_x0000_s6343" name="Equation" r:id="rId13" imgW="2654280" imgH="253800" progId="Equation.DSMT4">
                  <p:embed/>
                </p:oleObj>
              </mc:Choice>
              <mc:Fallback>
                <p:oleObj name="Equation" r:id="rId13" imgW="2654280" imgH="253800" progId="Equation.DSMT4">
                  <p:embed/>
                  <p:pic>
                    <p:nvPicPr>
                      <p:cNvPr id="5" name="Object 4">
                        <a:extLst>
                          <a:ext uri="{FF2B5EF4-FFF2-40B4-BE49-F238E27FC236}">
                            <a16:creationId xmlns:a16="http://schemas.microsoft.com/office/drawing/2014/main" id="{B33C3872-818E-42B7-9AEB-7D1E26D12937}"/>
                          </a:ext>
                        </a:extLst>
                      </p:cNvPr>
                      <p:cNvPicPr>
                        <a:picLocks noChangeAspect="1" noChangeArrowheads="1"/>
                      </p:cNvPicPr>
                      <p:nvPr/>
                    </p:nvPicPr>
                    <p:blipFill>
                      <a:blip r:embed="rId14"/>
                      <a:srcRect/>
                      <a:stretch>
                        <a:fillRect/>
                      </a:stretch>
                    </p:blipFill>
                    <p:spPr bwMode="auto">
                      <a:xfrm>
                        <a:off x="761734" y="5554107"/>
                        <a:ext cx="6258458" cy="609033"/>
                      </a:xfrm>
                      <a:prstGeom prst="rect">
                        <a:avLst/>
                      </a:prstGeom>
                      <a:noFill/>
                    </p:spPr>
                  </p:pic>
                </p:oleObj>
              </mc:Fallback>
            </mc:AlternateContent>
          </a:graphicData>
        </a:graphic>
      </p:graphicFrame>
      <p:sp>
        <p:nvSpPr>
          <p:cNvPr id="8" name="Star: 5 Points 7">
            <a:extLst>
              <a:ext uri="{FF2B5EF4-FFF2-40B4-BE49-F238E27FC236}">
                <a16:creationId xmlns:a16="http://schemas.microsoft.com/office/drawing/2014/main" id="{3A2B2CC4-7989-496B-A2FA-FC7156B411BF}"/>
              </a:ext>
            </a:extLst>
          </p:cNvPr>
          <p:cNvSpPr/>
          <p:nvPr/>
        </p:nvSpPr>
        <p:spPr>
          <a:xfrm>
            <a:off x="487414" y="5721463"/>
            <a:ext cx="274320" cy="274320"/>
          </a:xfrm>
          <a:prstGeom prst="star5">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44CC57-296A-4C2E-A5B3-F6B9E092E269}"/>
              </a:ext>
            </a:extLst>
          </p:cNvPr>
          <p:cNvSpPr txBox="1"/>
          <p:nvPr/>
        </p:nvSpPr>
        <p:spPr>
          <a:xfrm>
            <a:off x="761734" y="6184088"/>
            <a:ext cx="4945114"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M. P. Esch, and B. G. Levine, The Journal of Chemical Physics </a:t>
            </a:r>
            <a:r>
              <a:rPr lang="en-US" sz="1400" b="1" dirty="0">
                <a:latin typeface="Times New Roman" panose="02020603050405020304" pitchFamily="18" charset="0"/>
                <a:cs typeface="Times New Roman" panose="02020603050405020304" pitchFamily="18" charset="0"/>
              </a:rPr>
              <a:t>153</a:t>
            </a:r>
            <a:r>
              <a:rPr lang="en-US" sz="1400" dirty="0">
                <a:latin typeface="Times New Roman" panose="02020603050405020304" pitchFamily="18" charset="0"/>
                <a:cs typeface="Times New Roman" panose="02020603050405020304" pitchFamily="18" charset="0"/>
              </a:rPr>
              <a:t> (2020) 114104.</a:t>
            </a:r>
          </a:p>
        </p:txBody>
      </p:sp>
    </p:spTree>
    <p:extLst>
      <p:ext uri="{BB962C8B-B14F-4D97-AF65-F5344CB8AC3E}">
        <p14:creationId xmlns:p14="http://schemas.microsoft.com/office/powerpoint/2010/main" val="3761394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1FFF-933E-4539-B3E4-83C4BE1F2821}"/>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TAB-DMS Inputs (TAB using an approximate electronic basis)</a:t>
            </a:r>
          </a:p>
        </p:txBody>
      </p:sp>
      <p:sp>
        <p:nvSpPr>
          <p:cNvPr id="3" name="Content Placeholder 2">
            <a:extLst>
              <a:ext uri="{FF2B5EF4-FFF2-40B4-BE49-F238E27FC236}">
                <a16:creationId xmlns:a16="http://schemas.microsoft.com/office/drawing/2014/main" id="{CCF490D6-7D70-4868-AB43-22586D354B47}"/>
              </a:ext>
            </a:extLst>
          </p:cNvPr>
          <p:cNvSpPr>
            <a:spLocks noGrp="1"/>
          </p:cNvSpPr>
          <p:nvPr>
            <p:ph idx="1"/>
          </p:nvPr>
        </p:nvSpPr>
        <p:spPr/>
        <p:txBody>
          <a:bodyPr/>
          <a:lstStyle/>
          <a:p>
            <a:pPr marL="514350" indent="-514350">
              <a:buFont typeface="+mj-lt"/>
              <a:buAutoNum type="arabicParenR"/>
            </a:pPr>
            <a:r>
              <a:rPr lang="en-US" dirty="0">
                <a:latin typeface="Times New Roman" panose="02020603050405020304" pitchFamily="18" charset="0"/>
                <a:cs typeface="Times New Roman" panose="02020603050405020304" pitchFamily="18" charset="0"/>
              </a:rPr>
              <a:t>The trajectory density matrix generated from the Ehrenfest wave function </a:t>
            </a:r>
          </a:p>
          <a:p>
            <a:pPr marL="514350" indent="-514350">
              <a:buFont typeface="+mj-lt"/>
              <a:buAutoNum type="arabicParenR"/>
            </a:pPr>
            <a:endParaRPr lang="en-US" dirty="0">
              <a:latin typeface="Times New Roman" panose="02020603050405020304" pitchFamily="18" charset="0"/>
              <a:cs typeface="Times New Roman" panose="02020603050405020304" pitchFamily="18" charset="0"/>
            </a:endParaRPr>
          </a:p>
          <a:p>
            <a:pPr marL="514350" indent="-514350">
              <a:buFont typeface="+mj-lt"/>
              <a:buAutoNum type="arabicParenR"/>
            </a:pPr>
            <a:r>
              <a:rPr lang="en-US" dirty="0">
                <a:latin typeface="Times New Roman" panose="02020603050405020304" pitchFamily="18" charset="0"/>
                <a:cs typeface="Times New Roman" panose="02020603050405020304" pitchFamily="18" charset="0"/>
              </a:rPr>
              <a:t>The state-pairwise decoherence times</a:t>
            </a:r>
          </a:p>
          <a:p>
            <a:pPr marL="514350" indent="-514350">
              <a:buFont typeface="+mj-lt"/>
              <a:buAutoNum type="arabicParenR"/>
            </a:pPr>
            <a:endParaRPr lang="en-US" dirty="0">
              <a:latin typeface="Times New Roman" panose="02020603050405020304" pitchFamily="18" charset="0"/>
              <a:cs typeface="Times New Roman" panose="02020603050405020304" pitchFamily="18" charset="0"/>
            </a:endParaRPr>
          </a:p>
          <a:p>
            <a:pPr marL="514350" indent="-514350">
              <a:buFont typeface="+mj-lt"/>
              <a:buAutoNum type="arabicParenR"/>
            </a:pPr>
            <a:endParaRPr lang="en-US" dirty="0">
              <a:latin typeface="Times New Roman" panose="02020603050405020304" pitchFamily="18" charset="0"/>
              <a:cs typeface="Times New Roman" panose="02020603050405020304" pitchFamily="18" charset="0"/>
            </a:endParaRPr>
          </a:p>
          <a:p>
            <a:pPr marL="514350" indent="-514350">
              <a:buFont typeface="+mj-lt"/>
              <a:buAutoNum type="arabicParenR"/>
            </a:pPr>
            <a:endParaRPr lang="en-US" dirty="0">
              <a:latin typeface="Times New Roman" panose="02020603050405020304" pitchFamily="18" charset="0"/>
              <a:cs typeface="Times New Roman" panose="02020603050405020304" pitchFamily="18" charset="0"/>
            </a:endParaRPr>
          </a:p>
          <a:p>
            <a:pPr marL="514350" indent="-514350">
              <a:buFont typeface="+mj-lt"/>
              <a:buAutoNum type="arabicParenR"/>
            </a:pPr>
            <a:r>
              <a:rPr lang="en-US" dirty="0">
                <a:latin typeface="Times New Roman" panose="02020603050405020304" pitchFamily="18" charset="0"/>
                <a:cs typeface="Times New Roman" panose="02020603050405020304" pitchFamily="18" charset="0"/>
              </a:rPr>
              <a:t>The approximate adiabatic electronic states</a:t>
            </a:r>
          </a:p>
        </p:txBody>
      </p:sp>
      <p:graphicFrame>
        <p:nvGraphicFramePr>
          <p:cNvPr id="5" name="Object 4">
            <a:extLst>
              <a:ext uri="{FF2B5EF4-FFF2-40B4-BE49-F238E27FC236}">
                <a16:creationId xmlns:a16="http://schemas.microsoft.com/office/drawing/2014/main" id="{0FDAA8AD-B667-4043-B440-3CFD3CFF3AA1}"/>
              </a:ext>
            </a:extLst>
          </p:cNvPr>
          <p:cNvGraphicFramePr>
            <a:graphicFrameLocks noChangeAspect="1"/>
          </p:cNvGraphicFramePr>
          <p:nvPr>
            <p:extLst>
              <p:ext uri="{D42A27DB-BD31-4B8C-83A1-F6EECF244321}">
                <p14:modId xmlns:p14="http://schemas.microsoft.com/office/powerpoint/2010/main" val="1722837938"/>
              </p:ext>
            </p:extLst>
          </p:nvPr>
        </p:nvGraphicFramePr>
        <p:xfrm>
          <a:off x="4191000" y="3679821"/>
          <a:ext cx="3810000" cy="1179513"/>
        </p:xfrm>
        <a:graphic>
          <a:graphicData uri="http://schemas.openxmlformats.org/presentationml/2006/ole">
            <mc:AlternateContent xmlns:mc="http://schemas.openxmlformats.org/markup-compatibility/2006">
              <mc:Choice xmlns:v="urn:schemas-microsoft-com:vml" Requires="v">
                <p:oleObj spid="_x0000_s18506" name="Equation" r:id="rId3" imgW="1777680" imgH="545760" progId="Equation.DSMT4">
                  <p:embed/>
                </p:oleObj>
              </mc:Choice>
              <mc:Fallback>
                <p:oleObj name="Equation" r:id="rId3" imgW="1777680" imgH="545760" progId="Equation.DSMT4">
                  <p:embed/>
                  <p:pic>
                    <p:nvPicPr>
                      <p:cNvPr id="5" name="Object 4">
                        <a:extLst>
                          <a:ext uri="{FF2B5EF4-FFF2-40B4-BE49-F238E27FC236}">
                            <a16:creationId xmlns:a16="http://schemas.microsoft.com/office/drawing/2014/main" id="{0FDAA8AD-B667-4043-B440-3CFD3CFF3AA1}"/>
                          </a:ext>
                        </a:extLst>
                      </p:cNvPr>
                      <p:cNvPicPr>
                        <a:picLocks noChangeAspect="1" noChangeArrowheads="1"/>
                      </p:cNvPicPr>
                      <p:nvPr/>
                    </p:nvPicPr>
                    <p:blipFill>
                      <a:blip r:embed="rId4"/>
                      <a:srcRect/>
                      <a:stretch>
                        <a:fillRect/>
                      </a:stretch>
                    </p:blipFill>
                    <p:spPr bwMode="auto">
                      <a:xfrm>
                        <a:off x="4191000" y="3679821"/>
                        <a:ext cx="3810000" cy="1179513"/>
                      </a:xfrm>
                      <a:prstGeom prst="rect">
                        <a:avLst/>
                      </a:prstGeom>
                      <a:noFill/>
                    </p:spPr>
                  </p:pic>
                </p:oleObj>
              </mc:Fallback>
            </mc:AlternateContent>
          </a:graphicData>
        </a:graphic>
      </p:graphicFrame>
      <p:graphicFrame>
        <p:nvGraphicFramePr>
          <p:cNvPr id="9" name="Object 8">
            <a:extLst>
              <a:ext uri="{FF2B5EF4-FFF2-40B4-BE49-F238E27FC236}">
                <a16:creationId xmlns:a16="http://schemas.microsoft.com/office/drawing/2014/main" id="{3DB1DE7E-310E-4A24-B3B8-CD37D25D2588}"/>
              </a:ext>
            </a:extLst>
          </p:cNvPr>
          <p:cNvGraphicFramePr>
            <a:graphicFrameLocks noChangeAspect="1"/>
          </p:cNvGraphicFramePr>
          <p:nvPr>
            <p:extLst>
              <p:ext uri="{D42A27DB-BD31-4B8C-83A1-F6EECF244321}">
                <p14:modId xmlns:p14="http://schemas.microsoft.com/office/powerpoint/2010/main" val="1660518506"/>
              </p:ext>
            </p:extLst>
          </p:nvPr>
        </p:nvGraphicFramePr>
        <p:xfrm>
          <a:off x="3032125" y="2347913"/>
          <a:ext cx="6127750" cy="635000"/>
        </p:xfrm>
        <a:graphic>
          <a:graphicData uri="http://schemas.openxmlformats.org/presentationml/2006/ole">
            <mc:AlternateContent xmlns:mc="http://schemas.openxmlformats.org/markup-compatibility/2006">
              <mc:Choice xmlns:v="urn:schemas-microsoft-com:vml" Requires="v">
                <p:oleObj spid="_x0000_s18507" name="Equation" r:id="rId5" imgW="2450880" imgH="253800" progId="Equation.DSMT4">
                  <p:embed/>
                </p:oleObj>
              </mc:Choice>
              <mc:Fallback>
                <p:oleObj name="Equation" r:id="rId5" imgW="2450880" imgH="253800" progId="Equation.DSMT4">
                  <p:embed/>
                  <p:pic>
                    <p:nvPicPr>
                      <p:cNvPr id="9" name="Object 8">
                        <a:extLst>
                          <a:ext uri="{FF2B5EF4-FFF2-40B4-BE49-F238E27FC236}">
                            <a16:creationId xmlns:a16="http://schemas.microsoft.com/office/drawing/2014/main" id="{3DB1DE7E-310E-4A24-B3B8-CD37D25D2588}"/>
                          </a:ext>
                        </a:extLst>
                      </p:cNvPr>
                      <p:cNvPicPr/>
                      <p:nvPr/>
                    </p:nvPicPr>
                    <p:blipFill>
                      <a:blip r:embed="rId6"/>
                      <a:stretch>
                        <a:fillRect/>
                      </a:stretch>
                    </p:blipFill>
                    <p:spPr>
                      <a:xfrm>
                        <a:off x="3032125" y="2347913"/>
                        <a:ext cx="6127750" cy="6350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8B37E28A-D2CE-474F-B15F-BE78A27239D5}"/>
              </a:ext>
            </a:extLst>
          </p:cNvPr>
          <p:cNvGraphicFramePr>
            <a:graphicFrameLocks noChangeAspect="1"/>
          </p:cNvGraphicFramePr>
          <p:nvPr>
            <p:extLst>
              <p:ext uri="{D42A27DB-BD31-4B8C-83A1-F6EECF244321}">
                <p14:modId xmlns:p14="http://schemas.microsoft.com/office/powerpoint/2010/main" val="727689485"/>
              </p:ext>
            </p:extLst>
          </p:nvPr>
        </p:nvGraphicFramePr>
        <p:xfrm>
          <a:off x="4665663" y="5715000"/>
          <a:ext cx="2860675" cy="652463"/>
        </p:xfrm>
        <a:graphic>
          <a:graphicData uri="http://schemas.openxmlformats.org/presentationml/2006/ole">
            <mc:AlternateContent xmlns:mc="http://schemas.openxmlformats.org/markup-compatibility/2006">
              <mc:Choice xmlns:v="urn:schemas-microsoft-com:vml" Requires="v">
                <p:oleObj spid="_x0000_s18508" name="Equation" r:id="rId7" imgW="888840" imgH="203040" progId="Equation.DSMT4">
                  <p:embed/>
                </p:oleObj>
              </mc:Choice>
              <mc:Fallback>
                <p:oleObj name="Equation" r:id="rId7" imgW="888840" imgH="203040" progId="Equation.DSMT4">
                  <p:embed/>
                  <p:pic>
                    <p:nvPicPr>
                      <p:cNvPr id="11" name="Object 10">
                        <a:extLst>
                          <a:ext uri="{FF2B5EF4-FFF2-40B4-BE49-F238E27FC236}">
                            <a16:creationId xmlns:a16="http://schemas.microsoft.com/office/drawing/2014/main" id="{8B37E28A-D2CE-474F-B15F-BE78A27239D5}"/>
                          </a:ext>
                        </a:extLst>
                      </p:cNvPr>
                      <p:cNvPicPr/>
                      <p:nvPr/>
                    </p:nvPicPr>
                    <p:blipFill>
                      <a:blip r:embed="rId8"/>
                      <a:stretch>
                        <a:fillRect/>
                      </a:stretch>
                    </p:blipFill>
                    <p:spPr>
                      <a:xfrm>
                        <a:off x="4665663" y="5715000"/>
                        <a:ext cx="2860675" cy="652463"/>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FD7EF0F4-44E9-4129-90DE-7A7CFC07A21F}"/>
              </a:ext>
            </a:extLst>
          </p:cNvPr>
          <p:cNvSpPr>
            <a:spLocks noGrp="1"/>
          </p:cNvSpPr>
          <p:nvPr>
            <p:ph type="sldNum" sz="quarter" idx="12"/>
          </p:nvPr>
        </p:nvSpPr>
        <p:spPr/>
        <p:txBody>
          <a:bodyPr/>
          <a:lstStyle/>
          <a:p>
            <a:fld id="{FF0CD75F-0C19-479B-9E23-8B71E30D587C}" type="slidenum">
              <a:rPr lang="en-US" smtClean="0"/>
              <a:t>15</a:t>
            </a:fld>
            <a:endParaRPr lang="en-US"/>
          </a:p>
        </p:txBody>
      </p:sp>
    </p:spTree>
    <p:extLst>
      <p:ext uri="{BB962C8B-B14F-4D97-AF65-F5344CB8AC3E}">
        <p14:creationId xmlns:p14="http://schemas.microsoft.com/office/powerpoint/2010/main" val="19262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FA2D-B485-4BAC-B94B-5BDC0AAF5A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Model PESs for Probabilities of Transmission</a:t>
            </a:r>
          </a:p>
        </p:txBody>
      </p:sp>
      <p:pic>
        <p:nvPicPr>
          <p:cNvPr id="5" name="Picture 4">
            <a:extLst>
              <a:ext uri="{FF2B5EF4-FFF2-40B4-BE49-F238E27FC236}">
                <a16:creationId xmlns:a16="http://schemas.microsoft.com/office/drawing/2014/main" id="{EF3FBD8F-522D-4472-8FED-9AFF5814A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421" y="1469016"/>
            <a:ext cx="3280723" cy="5167312"/>
          </a:xfrm>
          <a:prstGeom prst="rect">
            <a:avLst/>
          </a:prstGeom>
        </p:spPr>
      </p:pic>
      <p:pic>
        <p:nvPicPr>
          <p:cNvPr id="7" name="Picture 6">
            <a:extLst>
              <a:ext uri="{FF2B5EF4-FFF2-40B4-BE49-F238E27FC236}">
                <a16:creationId xmlns:a16="http://schemas.microsoft.com/office/drawing/2014/main" id="{0234F346-75E1-4C17-850E-045E6881E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144" y="1465292"/>
            <a:ext cx="6525272" cy="5171036"/>
          </a:xfrm>
          <a:prstGeom prst="rect">
            <a:avLst/>
          </a:prstGeom>
        </p:spPr>
      </p:pic>
      <p:sp>
        <p:nvSpPr>
          <p:cNvPr id="8" name="Rectangle 7">
            <a:extLst>
              <a:ext uri="{FF2B5EF4-FFF2-40B4-BE49-F238E27FC236}">
                <a16:creationId xmlns:a16="http://schemas.microsoft.com/office/drawing/2014/main" id="{0FE3A3F9-E883-42ED-A5E0-2AD0739BC896}"/>
              </a:ext>
            </a:extLst>
          </p:cNvPr>
          <p:cNvSpPr/>
          <p:nvPr/>
        </p:nvSpPr>
        <p:spPr>
          <a:xfrm>
            <a:off x="1791855" y="1565997"/>
            <a:ext cx="193964" cy="24938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E75BFD-2D29-4D47-8156-E86387A9D0F1}"/>
              </a:ext>
            </a:extLst>
          </p:cNvPr>
          <p:cNvSpPr/>
          <p:nvPr/>
        </p:nvSpPr>
        <p:spPr>
          <a:xfrm>
            <a:off x="5303842" y="1565997"/>
            <a:ext cx="193964" cy="24938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E0D3AF-591B-462E-9ECC-A2D9813E5BC6}"/>
              </a:ext>
            </a:extLst>
          </p:cNvPr>
          <p:cNvSpPr/>
          <p:nvPr/>
        </p:nvSpPr>
        <p:spPr>
          <a:xfrm>
            <a:off x="8681547" y="1565997"/>
            <a:ext cx="193964" cy="24938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22B57F-9B79-4431-A9F2-5211050AE14C}"/>
              </a:ext>
            </a:extLst>
          </p:cNvPr>
          <p:cNvSpPr/>
          <p:nvPr/>
        </p:nvSpPr>
        <p:spPr>
          <a:xfrm>
            <a:off x="1791855" y="4101162"/>
            <a:ext cx="193964" cy="24938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5F48C8-CCD4-4C26-8E53-16CBD30FDA13}"/>
              </a:ext>
            </a:extLst>
          </p:cNvPr>
          <p:cNvSpPr/>
          <p:nvPr/>
        </p:nvSpPr>
        <p:spPr>
          <a:xfrm>
            <a:off x="5336171" y="4119634"/>
            <a:ext cx="193964" cy="24938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A8BC3-551F-42A6-8F9C-8313F1CBEFA5}"/>
              </a:ext>
            </a:extLst>
          </p:cNvPr>
          <p:cNvSpPr/>
          <p:nvPr/>
        </p:nvSpPr>
        <p:spPr>
          <a:xfrm>
            <a:off x="8621509" y="4128870"/>
            <a:ext cx="193964" cy="24938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DCD0B12-F4DA-4614-81F5-F3AB0F1A6BEB}"/>
              </a:ext>
            </a:extLst>
          </p:cNvPr>
          <p:cNvSpPr>
            <a:spLocks noGrp="1"/>
          </p:cNvSpPr>
          <p:nvPr>
            <p:ph type="sldNum" sz="quarter" idx="12"/>
          </p:nvPr>
        </p:nvSpPr>
        <p:spPr/>
        <p:txBody>
          <a:bodyPr/>
          <a:lstStyle/>
          <a:p>
            <a:fld id="{112861D5-A0D0-445C-ACB9-80D90C6FBC8F}" type="slidenum">
              <a:rPr lang="en-US" smtClean="0"/>
              <a:t>16</a:t>
            </a:fld>
            <a:endParaRPr lang="en-US"/>
          </a:p>
        </p:txBody>
      </p:sp>
    </p:spTree>
    <p:extLst>
      <p:ext uri="{BB962C8B-B14F-4D97-AF65-F5344CB8AC3E}">
        <p14:creationId xmlns:p14="http://schemas.microsoft.com/office/powerpoint/2010/main" val="323979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CCEA28-3CFD-4249-AC7D-CC9993AE7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971" y="0"/>
            <a:ext cx="9348058" cy="6858000"/>
          </a:xfrm>
          <a:prstGeom prst="rect">
            <a:avLst/>
          </a:prstGeom>
        </p:spPr>
      </p:pic>
      <p:sp>
        <p:nvSpPr>
          <p:cNvPr id="2" name="Slide Number Placeholder 1">
            <a:extLst>
              <a:ext uri="{FF2B5EF4-FFF2-40B4-BE49-F238E27FC236}">
                <a16:creationId xmlns:a16="http://schemas.microsoft.com/office/drawing/2014/main" id="{C71E848F-B47A-45E3-8A0B-16C9D8A9E7AF}"/>
              </a:ext>
            </a:extLst>
          </p:cNvPr>
          <p:cNvSpPr>
            <a:spLocks noGrp="1"/>
          </p:cNvSpPr>
          <p:nvPr>
            <p:ph type="sldNum" sz="quarter" idx="12"/>
          </p:nvPr>
        </p:nvSpPr>
        <p:spPr/>
        <p:txBody>
          <a:bodyPr/>
          <a:lstStyle/>
          <a:p>
            <a:fld id="{112861D5-A0D0-445C-ACB9-80D90C6FBC8F}" type="slidenum">
              <a:rPr lang="en-US" smtClean="0"/>
              <a:t>17</a:t>
            </a:fld>
            <a:endParaRPr lang="en-US"/>
          </a:p>
        </p:txBody>
      </p:sp>
    </p:spTree>
    <p:extLst>
      <p:ext uri="{BB962C8B-B14F-4D97-AF65-F5344CB8AC3E}">
        <p14:creationId xmlns:p14="http://schemas.microsoft.com/office/powerpoint/2010/main" val="2556902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20777-F55A-45D7-A59A-B5834F193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002" y="0"/>
            <a:ext cx="9335996" cy="6858000"/>
          </a:xfrm>
          <a:prstGeom prst="rect">
            <a:avLst/>
          </a:prstGeom>
        </p:spPr>
      </p:pic>
      <p:sp>
        <p:nvSpPr>
          <p:cNvPr id="2" name="Slide Number Placeholder 1">
            <a:extLst>
              <a:ext uri="{FF2B5EF4-FFF2-40B4-BE49-F238E27FC236}">
                <a16:creationId xmlns:a16="http://schemas.microsoft.com/office/drawing/2014/main" id="{CC52BB2D-720C-4F3F-A818-5CD624CCCFC4}"/>
              </a:ext>
            </a:extLst>
          </p:cNvPr>
          <p:cNvSpPr>
            <a:spLocks noGrp="1"/>
          </p:cNvSpPr>
          <p:nvPr>
            <p:ph type="sldNum" sz="quarter" idx="12"/>
          </p:nvPr>
        </p:nvSpPr>
        <p:spPr/>
        <p:txBody>
          <a:bodyPr/>
          <a:lstStyle/>
          <a:p>
            <a:fld id="{FF0CD75F-0C19-479B-9E23-8B71E30D587C}" type="slidenum">
              <a:rPr lang="en-US" smtClean="0"/>
              <a:t>18</a:t>
            </a:fld>
            <a:endParaRPr lang="en-US"/>
          </a:p>
        </p:txBody>
      </p:sp>
      <p:sp>
        <p:nvSpPr>
          <p:cNvPr id="4" name="TextBox 3">
            <a:extLst>
              <a:ext uri="{FF2B5EF4-FFF2-40B4-BE49-F238E27FC236}">
                <a16:creationId xmlns:a16="http://schemas.microsoft.com/office/drawing/2014/main" id="{AF60FE38-7B08-4B82-BAE6-E29800568B3B}"/>
              </a:ext>
            </a:extLst>
          </p:cNvPr>
          <p:cNvSpPr txBox="1"/>
          <p:nvPr/>
        </p:nvSpPr>
        <p:spPr>
          <a:xfrm>
            <a:off x="415637" y="3103421"/>
            <a:ext cx="2512291" cy="369332"/>
          </a:xfrm>
          <a:prstGeom prst="rect">
            <a:avLst/>
          </a:prstGeom>
          <a:noFill/>
        </p:spPr>
        <p:txBody>
          <a:bodyPr wrap="square" rtlCol="0">
            <a:spAutoFit/>
          </a:bodyPr>
          <a:lstStyle/>
          <a:p>
            <a:pPr algn="ctr"/>
            <a:r>
              <a:rPr lang="en-US" dirty="0">
                <a:solidFill>
                  <a:srgbClr val="7030A0"/>
                </a:solidFill>
                <a:latin typeface="Times New Roman" panose="02020603050405020304" pitchFamily="18" charset="0"/>
                <a:cs typeface="Times New Roman" panose="02020603050405020304" pitchFamily="18" charset="0"/>
              </a:rPr>
              <a:t>Decoherence Parameter</a:t>
            </a:r>
          </a:p>
        </p:txBody>
      </p:sp>
      <p:cxnSp>
        <p:nvCxnSpPr>
          <p:cNvPr id="6" name="Straight Arrow Connector 5">
            <a:extLst>
              <a:ext uri="{FF2B5EF4-FFF2-40B4-BE49-F238E27FC236}">
                <a16:creationId xmlns:a16="http://schemas.microsoft.com/office/drawing/2014/main" id="{B8A144DF-439D-48B6-9600-E374A0D4657E}"/>
              </a:ext>
            </a:extLst>
          </p:cNvPr>
          <p:cNvCxnSpPr/>
          <p:nvPr/>
        </p:nvCxnSpPr>
        <p:spPr>
          <a:xfrm>
            <a:off x="2974111" y="3306617"/>
            <a:ext cx="434109"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185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5C6E85-1175-4737-8D94-72061E0F4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84" y="0"/>
            <a:ext cx="8927432" cy="6858000"/>
          </a:xfrm>
          <a:prstGeom prst="rect">
            <a:avLst/>
          </a:prstGeom>
        </p:spPr>
      </p:pic>
      <p:sp>
        <p:nvSpPr>
          <p:cNvPr id="2" name="Slide Number Placeholder 1">
            <a:extLst>
              <a:ext uri="{FF2B5EF4-FFF2-40B4-BE49-F238E27FC236}">
                <a16:creationId xmlns:a16="http://schemas.microsoft.com/office/drawing/2014/main" id="{EA04242C-B1CE-4120-9075-623DF17C63F3}"/>
              </a:ext>
            </a:extLst>
          </p:cNvPr>
          <p:cNvSpPr>
            <a:spLocks noGrp="1"/>
          </p:cNvSpPr>
          <p:nvPr>
            <p:ph type="sldNum" sz="quarter" idx="12"/>
          </p:nvPr>
        </p:nvSpPr>
        <p:spPr/>
        <p:txBody>
          <a:bodyPr/>
          <a:lstStyle/>
          <a:p>
            <a:fld id="{FF0CD75F-0C19-479B-9E23-8B71E30D587C}" type="slidenum">
              <a:rPr lang="en-US" smtClean="0"/>
              <a:t>19</a:t>
            </a:fld>
            <a:endParaRPr lang="en-US"/>
          </a:p>
        </p:txBody>
      </p:sp>
    </p:spTree>
    <p:extLst>
      <p:ext uri="{BB962C8B-B14F-4D97-AF65-F5344CB8AC3E}">
        <p14:creationId xmlns:p14="http://schemas.microsoft.com/office/powerpoint/2010/main" val="2470716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AD67-CF19-435D-84F6-64F87427934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Decoherence Corrected Ehrenfest Dynamics using Approximate Electronic States</a:t>
            </a:r>
          </a:p>
        </p:txBody>
      </p:sp>
      <p:sp>
        <p:nvSpPr>
          <p:cNvPr id="3" name="Content Placeholder 2">
            <a:extLst>
              <a:ext uri="{FF2B5EF4-FFF2-40B4-BE49-F238E27FC236}">
                <a16:creationId xmlns:a16="http://schemas.microsoft.com/office/drawing/2014/main" id="{53FAF5CC-8867-4238-8406-BA29AD88E1AA}"/>
              </a:ext>
            </a:extLst>
          </p:cNvPr>
          <p:cNvSpPr>
            <a:spLocks noGrp="1"/>
          </p:cNvSpPr>
          <p:nvPr>
            <p:ph idx="1"/>
          </p:nvPr>
        </p:nvSpPr>
        <p:spPr>
          <a:xfrm>
            <a:off x="838200" y="1687085"/>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Efficient propagation of classical degrees of freedom on the Ehrenfest potential energy surface (PES)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Refines trajectory dynamics with properties of the approximate electronic states to avoid the qualitative error of mean-field PES propagation of standard Ehrenfest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Refinements from the decoherence correction are applied without computing the full electronic </a:t>
            </a:r>
            <a:r>
              <a:rPr lang="en-US" sz="2400" dirty="0" err="1">
                <a:latin typeface="Times New Roman" panose="02020603050405020304" pitchFamily="18" charset="0"/>
                <a:cs typeface="Times New Roman" panose="02020603050405020304" pitchFamily="18" charset="0"/>
              </a:rPr>
              <a:t>eigenspectrum</a:t>
            </a:r>
            <a:r>
              <a:rPr lang="en-US" sz="2400"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6EA7536D-7367-4CBD-A770-1B21A5CB2A58}"/>
              </a:ext>
            </a:extLst>
          </p:cNvPr>
          <p:cNvSpPr>
            <a:spLocks noGrp="1"/>
          </p:cNvSpPr>
          <p:nvPr>
            <p:ph type="sldNum" sz="quarter" idx="12"/>
          </p:nvPr>
        </p:nvSpPr>
        <p:spPr/>
        <p:txBody>
          <a:bodyPr/>
          <a:lstStyle/>
          <a:p>
            <a:fld id="{FF0CD75F-0C19-479B-9E23-8B71E30D587C}" type="slidenum">
              <a:rPr lang="en-US" smtClean="0"/>
              <a:t>2</a:t>
            </a:fld>
            <a:endParaRPr lang="en-US"/>
          </a:p>
        </p:txBody>
      </p:sp>
    </p:spTree>
    <p:extLst>
      <p:ext uri="{BB962C8B-B14F-4D97-AF65-F5344CB8AC3E}">
        <p14:creationId xmlns:p14="http://schemas.microsoft.com/office/powerpoint/2010/main" val="814778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20777-F55A-45D7-A59A-B5834F193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002" y="0"/>
            <a:ext cx="9335996" cy="6858000"/>
          </a:xfrm>
          <a:prstGeom prst="rect">
            <a:avLst/>
          </a:prstGeom>
        </p:spPr>
      </p:pic>
      <p:sp>
        <p:nvSpPr>
          <p:cNvPr id="2" name="Slide Number Placeholder 1">
            <a:extLst>
              <a:ext uri="{FF2B5EF4-FFF2-40B4-BE49-F238E27FC236}">
                <a16:creationId xmlns:a16="http://schemas.microsoft.com/office/drawing/2014/main" id="{A80F6A6B-F47B-4597-ADFF-3C785C100D1E}"/>
              </a:ext>
            </a:extLst>
          </p:cNvPr>
          <p:cNvSpPr>
            <a:spLocks noGrp="1"/>
          </p:cNvSpPr>
          <p:nvPr>
            <p:ph type="sldNum" sz="quarter" idx="12"/>
          </p:nvPr>
        </p:nvSpPr>
        <p:spPr/>
        <p:txBody>
          <a:bodyPr/>
          <a:lstStyle/>
          <a:p>
            <a:fld id="{FF0CD75F-0C19-479B-9E23-8B71E30D587C}" type="slidenum">
              <a:rPr lang="en-US" smtClean="0"/>
              <a:t>20</a:t>
            </a:fld>
            <a:endParaRPr lang="en-US"/>
          </a:p>
        </p:txBody>
      </p:sp>
      <p:sp>
        <p:nvSpPr>
          <p:cNvPr id="4" name="TextBox 3">
            <a:extLst>
              <a:ext uri="{FF2B5EF4-FFF2-40B4-BE49-F238E27FC236}">
                <a16:creationId xmlns:a16="http://schemas.microsoft.com/office/drawing/2014/main" id="{4074F7D3-DB3F-4E7C-B670-81F94450159E}"/>
              </a:ext>
            </a:extLst>
          </p:cNvPr>
          <p:cNvSpPr txBox="1"/>
          <p:nvPr/>
        </p:nvSpPr>
        <p:spPr>
          <a:xfrm>
            <a:off x="415637" y="3103421"/>
            <a:ext cx="2512291" cy="369332"/>
          </a:xfrm>
          <a:prstGeom prst="rect">
            <a:avLst/>
          </a:prstGeom>
          <a:noFill/>
        </p:spPr>
        <p:txBody>
          <a:bodyPr wrap="square" rtlCol="0">
            <a:spAutoFit/>
          </a:bodyPr>
          <a:lstStyle/>
          <a:p>
            <a:pPr algn="ctr"/>
            <a:r>
              <a:rPr lang="en-US" dirty="0">
                <a:solidFill>
                  <a:srgbClr val="7030A0"/>
                </a:solidFill>
                <a:latin typeface="Times New Roman" panose="02020603050405020304" pitchFamily="18" charset="0"/>
                <a:cs typeface="Times New Roman" panose="02020603050405020304" pitchFamily="18" charset="0"/>
              </a:rPr>
              <a:t>Decoherence Parameter</a:t>
            </a:r>
          </a:p>
        </p:txBody>
      </p:sp>
      <p:cxnSp>
        <p:nvCxnSpPr>
          <p:cNvPr id="5" name="Straight Arrow Connector 4">
            <a:extLst>
              <a:ext uri="{FF2B5EF4-FFF2-40B4-BE49-F238E27FC236}">
                <a16:creationId xmlns:a16="http://schemas.microsoft.com/office/drawing/2014/main" id="{0457FAB2-5BFE-47D2-A22D-3411556CB4C4}"/>
              </a:ext>
            </a:extLst>
          </p:cNvPr>
          <p:cNvCxnSpPr/>
          <p:nvPr/>
        </p:nvCxnSpPr>
        <p:spPr>
          <a:xfrm>
            <a:off x="2974111" y="3306617"/>
            <a:ext cx="434109"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079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6880C-9302-4DB6-A8D5-B2A48FBF762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Conclusions</a:t>
            </a:r>
          </a:p>
        </p:txBody>
      </p:sp>
      <p:sp>
        <p:nvSpPr>
          <p:cNvPr id="3" name="Content Placeholder 2">
            <a:extLst>
              <a:ext uri="{FF2B5EF4-FFF2-40B4-BE49-F238E27FC236}">
                <a16:creationId xmlns:a16="http://schemas.microsoft.com/office/drawing/2014/main" id="{B9676D60-0145-4DFD-91BC-071A2E637983}"/>
              </a:ext>
            </a:extLst>
          </p:cNvPr>
          <p:cNvSpPr>
            <a:spLocks noGrp="1"/>
          </p:cNvSpPr>
          <p:nvPr>
            <p:ph idx="1"/>
          </p:nvPr>
        </p:nvSpPr>
        <p:spPr>
          <a:xfrm>
            <a:off x="838200" y="1409988"/>
            <a:ext cx="10515600" cy="5175539"/>
          </a:xfrm>
        </p:spPr>
        <p:txBody>
          <a:bodyPr>
            <a:normAutofit/>
          </a:bodyPr>
          <a:lstStyle/>
          <a:p>
            <a:r>
              <a:rPr lang="en-US" sz="2400" dirty="0">
                <a:latin typeface="Times New Roman" panose="02020603050405020304" pitchFamily="18" charset="0"/>
                <a:cs typeface="Times New Roman" panose="02020603050405020304" pitchFamily="18" charset="0"/>
              </a:rPr>
              <a:t>We have demonstrated the history of the time-dependent Ehrenfest wave function can be used to generate a small approximate electronic basis that can be used by compatible decoherence corrections to Ehrenfest dynamics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Using a modest fraction of the total number of real electronic states TAB-DMS produces results in statistical agreement to TAB</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Well parameterized TAB and TAB-DMS ensembles reasonably reproduce fully quantum mechanical probabilities of transmission</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Work is being done to improve the accuracy of intuitive parameter TAB ensembles, since the intuitive parameters can be reasonably approximated for real systems using the ground state harmonic vibrational wave function.</a:t>
            </a:r>
          </a:p>
        </p:txBody>
      </p:sp>
      <p:sp>
        <p:nvSpPr>
          <p:cNvPr id="4" name="Slide Number Placeholder 3">
            <a:extLst>
              <a:ext uri="{FF2B5EF4-FFF2-40B4-BE49-F238E27FC236}">
                <a16:creationId xmlns:a16="http://schemas.microsoft.com/office/drawing/2014/main" id="{079CAAB0-BF81-4B3A-BCE9-B4C8649921B9}"/>
              </a:ext>
            </a:extLst>
          </p:cNvPr>
          <p:cNvSpPr>
            <a:spLocks noGrp="1"/>
          </p:cNvSpPr>
          <p:nvPr>
            <p:ph type="sldNum" sz="quarter" idx="12"/>
          </p:nvPr>
        </p:nvSpPr>
        <p:spPr/>
        <p:txBody>
          <a:bodyPr/>
          <a:lstStyle/>
          <a:p>
            <a:fld id="{FF0CD75F-0C19-479B-9E23-8B71E30D587C}" type="slidenum">
              <a:rPr lang="en-US" smtClean="0"/>
              <a:t>21</a:t>
            </a:fld>
            <a:endParaRPr lang="en-US"/>
          </a:p>
        </p:txBody>
      </p:sp>
    </p:spTree>
    <p:extLst>
      <p:ext uri="{BB962C8B-B14F-4D97-AF65-F5344CB8AC3E}">
        <p14:creationId xmlns:p14="http://schemas.microsoft.com/office/powerpoint/2010/main" val="3987904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28DDE-354A-4A2A-A655-03E0CA4F4C09}"/>
              </a:ext>
            </a:extLst>
          </p:cNvPr>
          <p:cNvSpPr>
            <a:spLocks noGrp="1"/>
          </p:cNvSpPr>
          <p:nvPr>
            <p:ph type="title"/>
          </p:nvPr>
        </p:nvSpPr>
        <p:spPr>
          <a:xfrm>
            <a:off x="200895" y="365125"/>
            <a:ext cx="10515600" cy="1325563"/>
          </a:xfrm>
        </p:spPr>
        <p:txBody>
          <a:bodyPr/>
          <a:lstStyle/>
          <a:p>
            <a:r>
              <a:rPr lang="en-US" dirty="0">
                <a:latin typeface="Times New Roman" panose="02020603050405020304" pitchFamily="18" charset="0"/>
                <a:cs typeface="Times New Roman" panose="02020603050405020304" pitchFamily="18" charset="0"/>
              </a:rPr>
              <a:t>Acknowledgments</a:t>
            </a:r>
          </a:p>
        </p:txBody>
      </p:sp>
      <p:pic>
        <p:nvPicPr>
          <p:cNvPr id="5" name="Picture 8" descr="Image result for michigan state university images">
            <a:extLst>
              <a:ext uri="{FF2B5EF4-FFF2-40B4-BE49-F238E27FC236}">
                <a16:creationId xmlns:a16="http://schemas.microsoft.com/office/drawing/2014/main" id="{053BE82F-E19D-4705-ACEA-73BD5CE244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1629" y="4265909"/>
            <a:ext cx="2128848" cy="212884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384F979-3001-4467-815A-AB62E1A309C4}"/>
              </a:ext>
            </a:extLst>
          </p:cNvPr>
          <p:cNvGrpSpPr/>
          <p:nvPr/>
        </p:nvGrpSpPr>
        <p:grpSpPr>
          <a:xfrm>
            <a:off x="6395913" y="4321392"/>
            <a:ext cx="2790255" cy="2400083"/>
            <a:chOff x="1340774" y="3900190"/>
            <a:chExt cx="3249982" cy="2795525"/>
          </a:xfrm>
        </p:grpSpPr>
        <p:pic>
          <p:nvPicPr>
            <p:cNvPr id="7" name="Picture 2" descr="Image result for united states air force official emblem">
              <a:extLst>
                <a:ext uri="{FF2B5EF4-FFF2-40B4-BE49-F238E27FC236}">
                  <a16:creationId xmlns:a16="http://schemas.microsoft.com/office/drawing/2014/main" id="{88490F2E-7800-4550-8D54-1DBC17AEB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718" y="3900190"/>
              <a:ext cx="2186098" cy="21860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9AEDEB4-AFD8-4A96-8EC2-767415FC33A8}"/>
                </a:ext>
              </a:extLst>
            </p:cNvPr>
            <p:cNvSpPr txBox="1"/>
            <p:nvPr/>
          </p:nvSpPr>
          <p:spPr>
            <a:xfrm>
              <a:off x="1340774" y="6086288"/>
              <a:ext cx="3249982" cy="60942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For funding through </a:t>
              </a:r>
            </a:p>
            <a:p>
              <a:pPr algn="ctr"/>
              <a:r>
                <a:rPr lang="en-US" sz="1400" dirty="0">
                  <a:latin typeface="Times New Roman" panose="02020603050405020304" pitchFamily="18" charset="0"/>
                  <a:cs typeface="Times New Roman" panose="02020603050405020304" pitchFamily="18" charset="0"/>
                </a:rPr>
                <a:t>grant FA9550-17-1-0411</a:t>
              </a:r>
              <a:endParaRPr lang="en-US" sz="1400" dirty="0">
                <a:solidFill>
                  <a:srgbClr val="FF0000"/>
                </a:solidFill>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id="{8641D666-AB92-4E2A-9EFE-6DFD343940AA}"/>
              </a:ext>
            </a:extLst>
          </p:cNvPr>
          <p:cNvSpPr txBox="1"/>
          <p:nvPr/>
        </p:nvSpPr>
        <p:spPr>
          <a:xfrm>
            <a:off x="88490" y="1419208"/>
            <a:ext cx="6136819" cy="2708434"/>
          </a:xfrm>
          <a:prstGeom prst="rect">
            <a:avLst/>
          </a:prstGeom>
          <a:noFill/>
        </p:spPr>
        <p:txBody>
          <a:bodyPr wrap="square" rtlCol="0">
            <a:spAutoFit/>
          </a:bodyPr>
          <a:lstStyle/>
          <a:p>
            <a:r>
              <a:rPr lang="en-US" sz="1700" dirty="0">
                <a:latin typeface="Times New Roman" panose="02020603050405020304" pitchFamily="18" charset="0"/>
                <a:cs typeface="Times New Roman" panose="02020603050405020304" pitchFamily="18" charset="0"/>
              </a:rPr>
              <a:t>Dr. Benjamin G. Levine</a:t>
            </a:r>
          </a:p>
          <a:p>
            <a:endParaRPr lang="en-US" sz="1700" dirty="0">
              <a:latin typeface="Times New Roman" panose="02020603050405020304" pitchFamily="18" charset="0"/>
              <a:cs typeface="Times New Roman" panose="02020603050405020304" pitchFamily="18" charset="0"/>
            </a:endParaRPr>
          </a:p>
          <a:p>
            <a:r>
              <a:rPr lang="en-US" sz="1700" u="sng" dirty="0">
                <a:latin typeface="Times New Roman" panose="02020603050405020304" pitchFamily="18" charset="0"/>
                <a:cs typeface="Times New Roman" panose="02020603050405020304" pitchFamily="18" charset="0"/>
              </a:rPr>
              <a:t>Current Group Members</a:t>
            </a:r>
            <a:r>
              <a:rPr lang="en-US" sz="1700" dirty="0">
                <a:latin typeface="Times New Roman" panose="02020603050405020304" pitchFamily="18" charset="0"/>
                <a:cs typeface="Times New Roman" panose="02020603050405020304" pitchFamily="18" charset="0"/>
              </a:rPr>
              <a:t>: Andy Durden, </a:t>
            </a:r>
            <a:r>
              <a:rPr lang="en-US" sz="1700" dirty="0" err="1">
                <a:latin typeface="Times New Roman" panose="02020603050405020304" pitchFamily="18" charset="0"/>
                <a:cs typeface="Times New Roman" panose="02020603050405020304" pitchFamily="18" charset="0"/>
              </a:rPr>
              <a:t>Fangchun</a:t>
            </a:r>
            <a:r>
              <a:rPr lang="en-US" sz="1700" dirty="0">
                <a:latin typeface="Times New Roman" panose="02020603050405020304" pitchFamily="18" charset="0"/>
                <a:cs typeface="Times New Roman" panose="02020603050405020304" pitchFamily="18" charset="0"/>
              </a:rPr>
              <a:t> Liang, </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Caitlin Hetherington, Katy Humphries </a:t>
            </a:r>
          </a:p>
          <a:p>
            <a:endParaRPr lang="en-US" sz="1700" dirty="0">
              <a:latin typeface="Times New Roman" panose="02020603050405020304" pitchFamily="18" charset="0"/>
              <a:cs typeface="Times New Roman" panose="02020603050405020304" pitchFamily="18" charset="0"/>
            </a:endParaRPr>
          </a:p>
          <a:p>
            <a:r>
              <a:rPr lang="en-US" sz="1700" u="sng" dirty="0">
                <a:latin typeface="Times New Roman" panose="02020603050405020304" pitchFamily="18" charset="0"/>
                <a:cs typeface="Times New Roman" panose="02020603050405020304" pitchFamily="18" charset="0"/>
              </a:rPr>
              <a:t>Former Group Members</a:t>
            </a:r>
            <a:r>
              <a:rPr lang="en-US" sz="1700" dirty="0">
                <a:latin typeface="Times New Roman" panose="02020603050405020304" pitchFamily="18" charset="0"/>
                <a:cs typeface="Times New Roman" panose="02020603050405020304" pitchFamily="18" charset="0"/>
              </a:rPr>
              <a:t>: Yinan Shu, Garrett Meek, B. Scott Fales, Wei-</a:t>
            </a:r>
            <a:r>
              <a:rPr lang="en-US" sz="1700" dirty="0" err="1">
                <a:latin typeface="Times New Roman" panose="02020603050405020304" pitchFamily="18" charset="0"/>
                <a:cs typeface="Times New Roman" panose="02020603050405020304" pitchFamily="18" charset="0"/>
              </a:rPr>
              <a:t>tao</a:t>
            </a:r>
            <a:r>
              <a:rPr lang="en-US" sz="1700" dirty="0">
                <a:latin typeface="Times New Roman" panose="02020603050405020304" pitchFamily="18" charset="0"/>
                <a:cs typeface="Times New Roman" panose="02020603050405020304" pitchFamily="18" charset="0"/>
              </a:rPr>
              <a:t> Peng, Dmitry Fedorov, Brandon Child, Dylan Hardwick, Adam Hartley</a:t>
            </a:r>
          </a:p>
          <a:p>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The VISTA organizers and all of you!</a:t>
            </a:r>
          </a:p>
        </p:txBody>
      </p:sp>
      <p:pic>
        <p:nvPicPr>
          <p:cNvPr id="19458" name="Picture 2" descr="Stony Brook University - Wikipedia">
            <a:extLst>
              <a:ext uri="{FF2B5EF4-FFF2-40B4-BE49-F238E27FC236}">
                <a16:creationId xmlns:a16="http://schemas.microsoft.com/office/drawing/2014/main" id="{FF192A61-48FD-4B26-8831-6C918C99F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23" y="4364027"/>
            <a:ext cx="2669020" cy="2202094"/>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a:extLst>
              <a:ext uri="{FF2B5EF4-FFF2-40B4-BE49-F238E27FC236}">
                <a16:creationId xmlns:a16="http://schemas.microsoft.com/office/drawing/2014/main" id="{1E38DE63-3894-462F-AFA2-36E55FFCC4F0}"/>
              </a:ext>
            </a:extLst>
          </p:cNvPr>
          <p:cNvSpPr>
            <a:spLocks noGrp="1"/>
          </p:cNvSpPr>
          <p:nvPr>
            <p:ph type="sldNum" sz="quarter" idx="12"/>
          </p:nvPr>
        </p:nvSpPr>
        <p:spPr/>
        <p:txBody>
          <a:bodyPr/>
          <a:lstStyle/>
          <a:p>
            <a:fld id="{FF0CD75F-0C19-479B-9E23-8B71E30D587C}" type="slidenum">
              <a:rPr lang="en-US" smtClean="0"/>
              <a:t>22</a:t>
            </a:fld>
            <a:endParaRPr lang="en-US"/>
          </a:p>
        </p:txBody>
      </p:sp>
      <p:grpSp>
        <p:nvGrpSpPr>
          <p:cNvPr id="11" name="Group 10">
            <a:extLst>
              <a:ext uri="{FF2B5EF4-FFF2-40B4-BE49-F238E27FC236}">
                <a16:creationId xmlns:a16="http://schemas.microsoft.com/office/drawing/2014/main" id="{56E4F587-DC42-494B-9F56-991D93C2D199}"/>
              </a:ext>
            </a:extLst>
          </p:cNvPr>
          <p:cNvGrpSpPr/>
          <p:nvPr/>
        </p:nvGrpSpPr>
        <p:grpSpPr>
          <a:xfrm>
            <a:off x="3667241" y="4200534"/>
            <a:ext cx="2128848" cy="2455833"/>
            <a:chOff x="3121891" y="2196042"/>
            <a:chExt cx="2128848" cy="2455833"/>
          </a:xfrm>
        </p:grpSpPr>
        <p:sp>
          <p:nvSpPr>
            <p:cNvPr id="9" name="TextBox 8">
              <a:extLst>
                <a:ext uri="{FF2B5EF4-FFF2-40B4-BE49-F238E27FC236}">
                  <a16:creationId xmlns:a16="http://schemas.microsoft.com/office/drawing/2014/main" id="{EB467AFC-221C-4230-A905-EEBF35373948}"/>
                </a:ext>
              </a:extLst>
            </p:cNvPr>
            <p:cNvSpPr txBox="1"/>
            <p:nvPr/>
          </p:nvSpPr>
          <p:spPr>
            <a:xfrm>
              <a:off x="3121891" y="4128655"/>
              <a:ext cx="2128848"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For funding through grant CHE-1954519</a:t>
              </a:r>
            </a:p>
          </p:txBody>
        </p:sp>
        <p:pic>
          <p:nvPicPr>
            <p:cNvPr id="10" name="Picture 6" descr="Image result for nsf images">
              <a:extLst>
                <a:ext uri="{FF2B5EF4-FFF2-40B4-BE49-F238E27FC236}">
                  <a16:creationId xmlns:a16="http://schemas.microsoft.com/office/drawing/2014/main" id="{26EDC6CE-C34C-4861-8A3B-7754F9A9BA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7302" y="2196042"/>
              <a:ext cx="1978025" cy="1988363"/>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FCBC9D95-F2DD-44EE-B57F-537537CEB033}"/>
              </a:ext>
            </a:extLst>
          </p:cNvPr>
          <p:cNvPicPr>
            <a:picLocks noChangeAspect="1"/>
          </p:cNvPicPr>
          <p:nvPr/>
        </p:nvPicPr>
        <p:blipFill rotWithShape="1">
          <a:blip r:embed="rId6">
            <a:extLst>
              <a:ext uri="{28A0092B-C50C-407E-A947-70E740481C1C}">
                <a14:useLocalDpi xmlns:a14="http://schemas.microsoft.com/office/drawing/2010/main" val="0"/>
              </a:ext>
            </a:extLst>
          </a:blip>
          <a:srcRect t="30303"/>
          <a:stretch/>
        </p:blipFill>
        <p:spPr>
          <a:xfrm>
            <a:off x="6225309" y="981310"/>
            <a:ext cx="5537186" cy="2894438"/>
          </a:xfrm>
          <a:prstGeom prst="rect">
            <a:avLst/>
          </a:prstGeom>
        </p:spPr>
      </p:pic>
    </p:spTree>
    <p:extLst>
      <p:ext uri="{BB962C8B-B14F-4D97-AF65-F5344CB8AC3E}">
        <p14:creationId xmlns:p14="http://schemas.microsoft.com/office/powerpoint/2010/main" val="2691109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B868-B89F-474E-A0DA-D4946A38FA9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Collapse ‘to a block’ (TAB) corrected Ehrenfest Dynamics</a:t>
            </a:r>
          </a:p>
        </p:txBody>
      </p:sp>
      <p:sp>
        <p:nvSpPr>
          <p:cNvPr id="6" name="Slide Number Placeholder 5">
            <a:extLst>
              <a:ext uri="{FF2B5EF4-FFF2-40B4-BE49-F238E27FC236}">
                <a16:creationId xmlns:a16="http://schemas.microsoft.com/office/drawing/2014/main" id="{288022CC-A242-443E-8C60-4063FE483C55}"/>
              </a:ext>
            </a:extLst>
          </p:cNvPr>
          <p:cNvSpPr>
            <a:spLocks noGrp="1"/>
          </p:cNvSpPr>
          <p:nvPr>
            <p:ph type="sldNum" sz="quarter" idx="12"/>
          </p:nvPr>
        </p:nvSpPr>
        <p:spPr/>
        <p:txBody>
          <a:bodyPr/>
          <a:lstStyle/>
          <a:p>
            <a:fld id="{FF0CD75F-0C19-479B-9E23-8B71E30D587C}" type="slidenum">
              <a:rPr lang="en-US" smtClean="0"/>
              <a:t>23</a:t>
            </a:fld>
            <a:endParaRPr lang="en-US"/>
          </a:p>
        </p:txBody>
      </p:sp>
      <p:pic>
        <p:nvPicPr>
          <p:cNvPr id="8" name="Content Placeholder 5">
            <a:extLst>
              <a:ext uri="{FF2B5EF4-FFF2-40B4-BE49-F238E27FC236}">
                <a16:creationId xmlns:a16="http://schemas.microsoft.com/office/drawing/2014/main" id="{FE513EB4-465F-4CD5-BF23-85B6E21F1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942367"/>
            <a:ext cx="5181600" cy="3877717"/>
          </a:xfrm>
          <a:prstGeom prst="rect">
            <a:avLst/>
          </a:prstGeom>
        </p:spPr>
      </p:pic>
      <p:pic>
        <p:nvPicPr>
          <p:cNvPr id="9" name="Content Placeholder 4">
            <a:extLst>
              <a:ext uri="{FF2B5EF4-FFF2-40B4-BE49-F238E27FC236}">
                <a16:creationId xmlns:a16="http://schemas.microsoft.com/office/drawing/2014/main" id="{9A6DC9BC-3074-42D4-B476-FB57E6924AA4}"/>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4079" t="7025" r="9765"/>
          <a:stretch/>
        </p:blipFill>
        <p:spPr>
          <a:xfrm>
            <a:off x="838200" y="1788912"/>
            <a:ext cx="5181600" cy="4184627"/>
          </a:xfrm>
          <a:prstGeom prst="rect">
            <a:avLst/>
          </a:prstGeom>
        </p:spPr>
      </p:pic>
      <p:sp>
        <p:nvSpPr>
          <p:cNvPr id="10" name="Left Bracket 9">
            <a:extLst>
              <a:ext uri="{FF2B5EF4-FFF2-40B4-BE49-F238E27FC236}">
                <a16:creationId xmlns:a16="http://schemas.microsoft.com/office/drawing/2014/main" id="{715C584F-42C8-4C4D-9FCD-24DD69C2336F}"/>
              </a:ext>
            </a:extLst>
          </p:cNvPr>
          <p:cNvSpPr/>
          <p:nvPr/>
        </p:nvSpPr>
        <p:spPr>
          <a:xfrm>
            <a:off x="2635045" y="1872319"/>
            <a:ext cx="137652" cy="560439"/>
          </a:xfrm>
          <a:prstGeom prst="leftBracket">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946EF71-B6C8-40CD-AFA2-6EE05F7AA18D}"/>
              </a:ext>
            </a:extLst>
          </p:cNvPr>
          <p:cNvSpPr txBox="1"/>
          <p:nvPr/>
        </p:nvSpPr>
        <p:spPr>
          <a:xfrm>
            <a:off x="1071418" y="6025813"/>
            <a:ext cx="993832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 P. Esch, and B. G. Levine, The Journal of Chemical Physics </a:t>
            </a:r>
            <a:r>
              <a:rPr lang="en-US" sz="1200" b="1" dirty="0">
                <a:latin typeface="Times New Roman" panose="02020603050405020304" pitchFamily="18" charset="0"/>
                <a:cs typeface="Times New Roman" panose="02020603050405020304" pitchFamily="18" charset="0"/>
              </a:rPr>
              <a:t>152</a:t>
            </a:r>
            <a:r>
              <a:rPr lang="en-US" sz="1200" dirty="0">
                <a:latin typeface="Times New Roman" panose="02020603050405020304" pitchFamily="18" charset="0"/>
                <a:cs typeface="Times New Roman" panose="02020603050405020304" pitchFamily="18" charset="0"/>
              </a:rPr>
              <a:t> (2020) 234105.</a:t>
            </a:r>
          </a:p>
        </p:txBody>
      </p:sp>
      <p:graphicFrame>
        <p:nvGraphicFramePr>
          <p:cNvPr id="12" name="Object 11">
            <a:extLst>
              <a:ext uri="{FF2B5EF4-FFF2-40B4-BE49-F238E27FC236}">
                <a16:creationId xmlns:a16="http://schemas.microsoft.com/office/drawing/2014/main" id="{21661252-7F91-42FE-99AC-3767FE3856A5}"/>
              </a:ext>
            </a:extLst>
          </p:cNvPr>
          <p:cNvGraphicFramePr>
            <a:graphicFrameLocks noChangeAspect="1"/>
          </p:cNvGraphicFramePr>
          <p:nvPr/>
        </p:nvGraphicFramePr>
        <p:xfrm>
          <a:off x="3968963" y="2432758"/>
          <a:ext cx="1201157" cy="1247355"/>
        </p:xfrm>
        <a:graphic>
          <a:graphicData uri="http://schemas.openxmlformats.org/presentationml/2006/ole">
            <mc:AlternateContent xmlns:mc="http://schemas.openxmlformats.org/markup-compatibility/2006">
              <mc:Choice xmlns:v="urn:schemas-microsoft-com:vml" Requires="v">
                <p:oleObj spid="_x0000_s21515" name="Equation" r:id="rId5" imgW="660240" imgH="685800" progId="Equation.DSMT4">
                  <p:embed/>
                </p:oleObj>
              </mc:Choice>
              <mc:Fallback>
                <p:oleObj name="Equation" r:id="rId5" imgW="660240" imgH="685800" progId="Equation.DSMT4">
                  <p:embed/>
                  <p:pic>
                    <p:nvPicPr>
                      <p:cNvPr id="12" name="Object 11">
                        <a:extLst>
                          <a:ext uri="{FF2B5EF4-FFF2-40B4-BE49-F238E27FC236}">
                            <a16:creationId xmlns:a16="http://schemas.microsoft.com/office/drawing/2014/main" id="{21661252-7F91-42FE-99AC-3767FE3856A5}"/>
                          </a:ext>
                        </a:extLst>
                      </p:cNvPr>
                      <p:cNvPicPr/>
                      <p:nvPr/>
                    </p:nvPicPr>
                    <p:blipFill>
                      <a:blip r:embed="rId6"/>
                      <a:stretch>
                        <a:fillRect/>
                      </a:stretch>
                    </p:blipFill>
                    <p:spPr>
                      <a:xfrm>
                        <a:off x="3968963" y="2432758"/>
                        <a:ext cx="1201157" cy="1247355"/>
                      </a:xfrm>
                      <a:prstGeom prst="rect">
                        <a:avLst/>
                      </a:prstGeom>
                    </p:spPr>
                  </p:pic>
                </p:oleObj>
              </mc:Fallback>
            </mc:AlternateContent>
          </a:graphicData>
        </a:graphic>
      </p:graphicFrame>
    </p:spTree>
    <p:extLst>
      <p:ext uri="{BB962C8B-B14F-4D97-AF65-F5344CB8AC3E}">
        <p14:creationId xmlns:p14="http://schemas.microsoft.com/office/powerpoint/2010/main" val="681797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CF5C-C5DC-4481-AB40-48F4347DD93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Wave Function Collapse Algorithm</a:t>
            </a:r>
          </a:p>
        </p:txBody>
      </p:sp>
      <p:sp>
        <p:nvSpPr>
          <p:cNvPr id="3" name="Content Placeholder 2">
            <a:extLst>
              <a:ext uri="{FF2B5EF4-FFF2-40B4-BE49-F238E27FC236}">
                <a16:creationId xmlns:a16="http://schemas.microsoft.com/office/drawing/2014/main" id="{2DC15F1E-D796-4626-B356-6857A58E8779}"/>
              </a:ext>
            </a:extLst>
          </p:cNvPr>
          <p:cNvSpPr>
            <a:spLocks noGrp="1"/>
          </p:cNvSpPr>
          <p:nvPr>
            <p:ph idx="1"/>
          </p:nvPr>
        </p:nvSpPr>
        <p:spPr/>
        <p:txBody>
          <a:bodyPr>
            <a:normAutofit/>
          </a:bodyPr>
          <a:lstStyle/>
          <a:p>
            <a:pPr marL="457200" indent="-457200">
              <a:buFont typeface="+mj-lt"/>
              <a:buAutoNum type="arabicParenR"/>
            </a:pPr>
            <a:r>
              <a:rPr lang="en-US" sz="2400" dirty="0">
                <a:latin typeface="Times New Roman" panose="02020603050405020304" pitchFamily="18" charset="0"/>
                <a:cs typeface="Times New Roman" panose="02020603050405020304" pitchFamily="18" charset="0"/>
              </a:rPr>
              <a:t>Compute </a:t>
            </a: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B7E042BE-74E4-4300-95E0-1805440D8EF1}"/>
              </a:ext>
            </a:extLst>
          </p:cNvPr>
          <p:cNvGraphicFramePr>
            <a:graphicFrameLocks noChangeAspect="1"/>
          </p:cNvGraphicFramePr>
          <p:nvPr/>
        </p:nvGraphicFramePr>
        <p:xfrm>
          <a:off x="2635250" y="1760249"/>
          <a:ext cx="440459" cy="528551"/>
        </p:xfrm>
        <a:graphic>
          <a:graphicData uri="http://schemas.openxmlformats.org/presentationml/2006/ole">
            <mc:AlternateContent xmlns:mc="http://schemas.openxmlformats.org/markup-compatibility/2006">
              <mc:Choice xmlns:v="urn:schemas-microsoft-com:vml" Requires="v">
                <p:oleObj spid="_x0000_s14430" name="Equation" r:id="rId3" imgW="190440" imgH="228600" progId="Equation.DSMT4">
                  <p:embed/>
                </p:oleObj>
              </mc:Choice>
              <mc:Fallback>
                <p:oleObj name="Equation" r:id="rId3" imgW="190440" imgH="228600" progId="Equation.DSMT4">
                  <p:embed/>
                  <p:pic>
                    <p:nvPicPr>
                      <p:cNvPr id="4" name="Object 3">
                        <a:extLst>
                          <a:ext uri="{FF2B5EF4-FFF2-40B4-BE49-F238E27FC236}">
                            <a16:creationId xmlns:a16="http://schemas.microsoft.com/office/drawing/2014/main" id="{B7E042BE-74E4-4300-95E0-1805440D8EF1}"/>
                          </a:ext>
                        </a:extLst>
                      </p:cNvPr>
                      <p:cNvPicPr/>
                      <p:nvPr/>
                    </p:nvPicPr>
                    <p:blipFill>
                      <a:blip r:embed="rId4"/>
                      <a:stretch>
                        <a:fillRect/>
                      </a:stretch>
                    </p:blipFill>
                    <p:spPr>
                      <a:xfrm>
                        <a:off x="2635250" y="1760249"/>
                        <a:ext cx="440459" cy="528551"/>
                      </a:xfrm>
                      <a:prstGeom prst="rect">
                        <a:avLst/>
                      </a:prstGeom>
                    </p:spPr>
                  </p:pic>
                </p:oleObj>
              </mc:Fallback>
            </mc:AlternateContent>
          </a:graphicData>
        </a:graphic>
      </p:graphicFrame>
      <p:sp>
        <p:nvSpPr>
          <p:cNvPr id="9" name="Slide Number Placeholder 8">
            <a:extLst>
              <a:ext uri="{FF2B5EF4-FFF2-40B4-BE49-F238E27FC236}">
                <a16:creationId xmlns:a16="http://schemas.microsoft.com/office/drawing/2014/main" id="{DEFA64BE-019F-47C3-9D26-BD28544B8454}"/>
              </a:ext>
            </a:extLst>
          </p:cNvPr>
          <p:cNvSpPr>
            <a:spLocks noGrp="1"/>
          </p:cNvSpPr>
          <p:nvPr>
            <p:ph type="sldNum" sz="quarter" idx="12"/>
          </p:nvPr>
        </p:nvSpPr>
        <p:spPr/>
        <p:txBody>
          <a:bodyPr/>
          <a:lstStyle/>
          <a:p>
            <a:fld id="{112861D5-A0D0-445C-ACB9-80D90C6FBC8F}" type="slidenum">
              <a:rPr lang="en-US" smtClean="0"/>
              <a:t>24</a:t>
            </a:fld>
            <a:endParaRPr lang="en-US"/>
          </a:p>
        </p:txBody>
      </p:sp>
      <p:graphicFrame>
        <p:nvGraphicFramePr>
          <p:cNvPr id="10" name="Object 9">
            <a:extLst>
              <a:ext uri="{FF2B5EF4-FFF2-40B4-BE49-F238E27FC236}">
                <a16:creationId xmlns:a16="http://schemas.microsoft.com/office/drawing/2014/main" id="{A161E6EC-E259-4D45-8FEA-0A360DFC6406}"/>
              </a:ext>
            </a:extLst>
          </p:cNvPr>
          <p:cNvGraphicFramePr>
            <a:graphicFrameLocks noChangeAspect="1"/>
          </p:cNvGraphicFramePr>
          <p:nvPr/>
        </p:nvGraphicFramePr>
        <p:xfrm>
          <a:off x="1878013" y="4494213"/>
          <a:ext cx="3103562" cy="1179512"/>
        </p:xfrm>
        <a:graphic>
          <a:graphicData uri="http://schemas.openxmlformats.org/presentationml/2006/ole">
            <mc:AlternateContent xmlns:mc="http://schemas.openxmlformats.org/markup-compatibility/2006">
              <mc:Choice xmlns:v="urn:schemas-microsoft-com:vml" Requires="v">
                <p:oleObj spid="_x0000_s14431" name="Equation" r:id="rId5" imgW="1447560" imgH="545760" progId="Equation.DSMT4">
                  <p:embed/>
                </p:oleObj>
              </mc:Choice>
              <mc:Fallback>
                <p:oleObj name="Equation" r:id="rId5" imgW="1447560" imgH="545760" progId="Equation.DSMT4">
                  <p:embed/>
                  <p:pic>
                    <p:nvPicPr>
                      <p:cNvPr id="10" name="Object 9">
                        <a:extLst>
                          <a:ext uri="{FF2B5EF4-FFF2-40B4-BE49-F238E27FC236}">
                            <a16:creationId xmlns:a16="http://schemas.microsoft.com/office/drawing/2014/main" id="{A161E6EC-E259-4D45-8FEA-0A360DFC6406}"/>
                          </a:ext>
                        </a:extLst>
                      </p:cNvPr>
                      <p:cNvPicPr>
                        <a:picLocks noChangeAspect="1" noChangeArrowheads="1"/>
                      </p:cNvPicPr>
                      <p:nvPr/>
                    </p:nvPicPr>
                    <p:blipFill>
                      <a:blip r:embed="rId6"/>
                      <a:srcRect/>
                      <a:stretch>
                        <a:fillRect/>
                      </a:stretch>
                    </p:blipFill>
                    <p:spPr bwMode="auto">
                      <a:xfrm>
                        <a:off x="1878013" y="4494213"/>
                        <a:ext cx="3103562" cy="1179512"/>
                      </a:xfrm>
                      <a:prstGeom prst="rect">
                        <a:avLst/>
                      </a:prstGeom>
                      <a:noFill/>
                    </p:spPr>
                  </p:pic>
                </p:oleObj>
              </mc:Fallback>
            </mc:AlternateContent>
          </a:graphicData>
        </a:graphic>
      </p:graphicFrame>
      <p:sp>
        <p:nvSpPr>
          <p:cNvPr id="11" name="TextBox 10">
            <a:extLst>
              <a:ext uri="{FF2B5EF4-FFF2-40B4-BE49-F238E27FC236}">
                <a16:creationId xmlns:a16="http://schemas.microsoft.com/office/drawing/2014/main" id="{4AE4E654-4768-4BE9-A872-A4B3CFE1306C}"/>
              </a:ext>
            </a:extLst>
          </p:cNvPr>
          <p:cNvSpPr txBox="1"/>
          <p:nvPr/>
        </p:nvSpPr>
        <p:spPr>
          <a:xfrm>
            <a:off x="838200" y="5673725"/>
            <a:ext cx="58835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B. J. Schwartz</a:t>
            </a:r>
            <a:r>
              <a:rPr lang="en-US" sz="1400" i="1" dirty="0">
                <a:latin typeface="Times New Roman" panose="02020603050405020304" pitchFamily="18" charset="0"/>
                <a:cs typeface="Times New Roman" panose="02020603050405020304" pitchFamily="18" charset="0"/>
              </a:rPr>
              <a:t> et al.</a:t>
            </a:r>
            <a:r>
              <a:rPr lang="en-US" sz="1400" dirty="0">
                <a:latin typeface="Times New Roman" panose="02020603050405020304" pitchFamily="18" charset="0"/>
                <a:cs typeface="Times New Roman" panose="02020603050405020304" pitchFamily="18" charset="0"/>
              </a:rPr>
              <a:t>, The Journal of Chemical Physics </a:t>
            </a:r>
            <a:r>
              <a:rPr lang="en-US" sz="1400" b="1" dirty="0">
                <a:latin typeface="Times New Roman" panose="02020603050405020304" pitchFamily="18" charset="0"/>
                <a:cs typeface="Times New Roman" panose="02020603050405020304" pitchFamily="18" charset="0"/>
              </a:rPr>
              <a:t>104</a:t>
            </a:r>
            <a:r>
              <a:rPr lang="en-US" sz="1400" dirty="0">
                <a:latin typeface="Times New Roman" panose="02020603050405020304" pitchFamily="18" charset="0"/>
                <a:cs typeface="Times New Roman" panose="02020603050405020304" pitchFamily="18" charset="0"/>
              </a:rPr>
              <a:t> (1996) 5942.</a:t>
            </a:r>
          </a:p>
        </p:txBody>
      </p:sp>
      <p:graphicFrame>
        <p:nvGraphicFramePr>
          <p:cNvPr id="12" name="Object 11">
            <a:extLst>
              <a:ext uri="{FF2B5EF4-FFF2-40B4-BE49-F238E27FC236}">
                <a16:creationId xmlns:a16="http://schemas.microsoft.com/office/drawing/2014/main" id="{87D34FDF-27B4-41EB-935E-C75D5780A0AC}"/>
              </a:ext>
            </a:extLst>
          </p:cNvPr>
          <p:cNvGraphicFramePr>
            <a:graphicFrameLocks noChangeAspect="1"/>
          </p:cNvGraphicFramePr>
          <p:nvPr/>
        </p:nvGraphicFramePr>
        <p:xfrm>
          <a:off x="6892925" y="1663700"/>
          <a:ext cx="4460875" cy="2649538"/>
        </p:xfrm>
        <a:graphic>
          <a:graphicData uri="http://schemas.openxmlformats.org/presentationml/2006/ole">
            <mc:AlternateContent xmlns:mc="http://schemas.openxmlformats.org/markup-compatibility/2006">
              <mc:Choice xmlns:v="urn:schemas-microsoft-com:vml" Requires="v">
                <p:oleObj spid="_x0000_s14432" name="Equation" r:id="rId7" imgW="2095200" imgH="1244520" progId="Equation.DSMT4">
                  <p:embed/>
                </p:oleObj>
              </mc:Choice>
              <mc:Fallback>
                <p:oleObj name="Equation" r:id="rId7" imgW="2095200" imgH="1244520" progId="Equation.DSMT4">
                  <p:embed/>
                  <p:pic>
                    <p:nvPicPr>
                      <p:cNvPr id="12" name="Object 11">
                        <a:extLst>
                          <a:ext uri="{FF2B5EF4-FFF2-40B4-BE49-F238E27FC236}">
                            <a16:creationId xmlns:a16="http://schemas.microsoft.com/office/drawing/2014/main" id="{87D34FDF-27B4-41EB-935E-C75D5780A0AC}"/>
                          </a:ext>
                        </a:extLst>
                      </p:cNvPr>
                      <p:cNvPicPr/>
                      <p:nvPr/>
                    </p:nvPicPr>
                    <p:blipFill>
                      <a:blip r:embed="rId8"/>
                      <a:stretch>
                        <a:fillRect/>
                      </a:stretch>
                    </p:blipFill>
                    <p:spPr>
                      <a:xfrm>
                        <a:off x="6892925" y="1663700"/>
                        <a:ext cx="4460875" cy="2649538"/>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8CC7584D-1D61-4B5D-828A-41FC4783C0BF}"/>
              </a:ext>
            </a:extLst>
          </p:cNvPr>
          <p:cNvGraphicFramePr>
            <a:graphicFrameLocks noChangeAspect="1"/>
          </p:cNvGraphicFramePr>
          <p:nvPr/>
        </p:nvGraphicFramePr>
        <p:xfrm>
          <a:off x="8186840" y="4635601"/>
          <a:ext cx="2286000" cy="635000"/>
        </p:xfrm>
        <a:graphic>
          <a:graphicData uri="http://schemas.openxmlformats.org/presentationml/2006/ole">
            <mc:AlternateContent xmlns:mc="http://schemas.openxmlformats.org/markup-compatibility/2006">
              <mc:Choice xmlns:v="urn:schemas-microsoft-com:vml" Requires="v">
                <p:oleObj spid="_x0000_s14433" name="Equation" r:id="rId9" imgW="914400" imgH="253800" progId="Equation.DSMT4">
                  <p:embed/>
                </p:oleObj>
              </mc:Choice>
              <mc:Fallback>
                <p:oleObj name="Equation" r:id="rId9" imgW="914400" imgH="253800" progId="Equation.DSMT4">
                  <p:embed/>
                  <p:pic>
                    <p:nvPicPr>
                      <p:cNvPr id="13" name="Object 12">
                        <a:extLst>
                          <a:ext uri="{FF2B5EF4-FFF2-40B4-BE49-F238E27FC236}">
                            <a16:creationId xmlns:a16="http://schemas.microsoft.com/office/drawing/2014/main" id="{8CC7584D-1D61-4B5D-828A-41FC4783C0BF}"/>
                          </a:ext>
                        </a:extLst>
                      </p:cNvPr>
                      <p:cNvPicPr/>
                      <p:nvPr/>
                    </p:nvPicPr>
                    <p:blipFill>
                      <a:blip r:embed="rId10"/>
                      <a:stretch>
                        <a:fillRect/>
                      </a:stretch>
                    </p:blipFill>
                    <p:spPr>
                      <a:xfrm>
                        <a:off x="8186840" y="4635601"/>
                        <a:ext cx="2286000" cy="635000"/>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F8C21E1A-3A47-4A9E-BBB8-16BA5CA4BA9E}"/>
              </a:ext>
            </a:extLst>
          </p:cNvPr>
          <p:cNvSpPr txBox="1"/>
          <p:nvPr/>
        </p:nvSpPr>
        <p:spPr>
          <a:xfrm>
            <a:off x="6892925" y="5611813"/>
            <a:ext cx="4945114"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M. P. Esch, and B. G. Levine, The Journal of Chemical Physics </a:t>
            </a:r>
            <a:r>
              <a:rPr lang="en-US" sz="1400" b="1" dirty="0">
                <a:latin typeface="Times New Roman" panose="02020603050405020304" pitchFamily="18" charset="0"/>
                <a:cs typeface="Times New Roman" panose="02020603050405020304" pitchFamily="18" charset="0"/>
              </a:rPr>
              <a:t>152</a:t>
            </a:r>
            <a:r>
              <a:rPr lang="en-US" sz="1400" dirty="0">
                <a:latin typeface="Times New Roman" panose="02020603050405020304" pitchFamily="18" charset="0"/>
                <a:cs typeface="Times New Roman" panose="02020603050405020304" pitchFamily="18" charset="0"/>
              </a:rPr>
              <a:t> (2020) 234105.</a:t>
            </a:r>
          </a:p>
        </p:txBody>
      </p:sp>
    </p:spTree>
    <p:extLst>
      <p:ext uri="{BB962C8B-B14F-4D97-AF65-F5344CB8AC3E}">
        <p14:creationId xmlns:p14="http://schemas.microsoft.com/office/powerpoint/2010/main" val="188322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CF5C-C5DC-4481-AB40-48F4347DD93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Wave Function Collapse Algorithm</a:t>
            </a:r>
          </a:p>
        </p:txBody>
      </p:sp>
      <p:sp>
        <p:nvSpPr>
          <p:cNvPr id="3" name="Content Placeholder 2">
            <a:extLst>
              <a:ext uri="{FF2B5EF4-FFF2-40B4-BE49-F238E27FC236}">
                <a16:creationId xmlns:a16="http://schemas.microsoft.com/office/drawing/2014/main" id="{2DC15F1E-D796-4626-B356-6857A58E8779}"/>
              </a:ext>
            </a:extLst>
          </p:cNvPr>
          <p:cNvSpPr>
            <a:spLocks noGrp="1"/>
          </p:cNvSpPr>
          <p:nvPr>
            <p:ph idx="1"/>
          </p:nvPr>
        </p:nvSpPr>
        <p:spPr/>
        <p:txBody>
          <a:bodyPr>
            <a:normAutofit/>
          </a:bodyPr>
          <a:lstStyle/>
          <a:p>
            <a:pPr marL="457200" indent="-457200">
              <a:buFont typeface="+mj-lt"/>
              <a:buAutoNum type="arabicParenR"/>
            </a:pPr>
            <a:r>
              <a:rPr lang="en-US" sz="2400" dirty="0">
                <a:latin typeface="Times New Roman" panose="02020603050405020304" pitchFamily="18" charset="0"/>
                <a:cs typeface="Times New Roman" panose="02020603050405020304" pitchFamily="18" charset="0"/>
              </a:rPr>
              <a:t>Compute </a:t>
            </a:r>
          </a:p>
          <a:p>
            <a:pPr marL="457200" indent="-457200">
              <a:buFont typeface="+mj-lt"/>
              <a:buAutoNum type="arabicParenR"/>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arenR"/>
            </a:pPr>
            <a:r>
              <a:rPr lang="en-US" sz="2400" dirty="0">
                <a:latin typeface="Times New Roman" panose="02020603050405020304" pitchFamily="18" charset="0"/>
                <a:cs typeface="Times New Roman" panose="02020603050405020304" pitchFamily="18" charset="0"/>
              </a:rPr>
              <a:t>Generate a set of density matrices,           , such that</a:t>
            </a:r>
          </a:p>
        </p:txBody>
      </p:sp>
      <p:graphicFrame>
        <p:nvGraphicFramePr>
          <p:cNvPr id="4" name="Object 3">
            <a:extLst>
              <a:ext uri="{FF2B5EF4-FFF2-40B4-BE49-F238E27FC236}">
                <a16:creationId xmlns:a16="http://schemas.microsoft.com/office/drawing/2014/main" id="{B7E042BE-74E4-4300-95E0-1805440D8EF1}"/>
              </a:ext>
            </a:extLst>
          </p:cNvPr>
          <p:cNvGraphicFramePr>
            <a:graphicFrameLocks noChangeAspect="1"/>
          </p:cNvGraphicFramePr>
          <p:nvPr/>
        </p:nvGraphicFramePr>
        <p:xfrm>
          <a:off x="2635250" y="1760249"/>
          <a:ext cx="440459" cy="528551"/>
        </p:xfrm>
        <a:graphic>
          <a:graphicData uri="http://schemas.openxmlformats.org/presentationml/2006/ole">
            <mc:AlternateContent xmlns:mc="http://schemas.openxmlformats.org/markup-compatibility/2006">
              <mc:Choice xmlns:v="urn:schemas-microsoft-com:vml" Requires="v">
                <p:oleObj spid="_x0000_s15454" name="Equation" r:id="rId3" imgW="190440" imgH="228600" progId="Equation.DSMT4">
                  <p:embed/>
                </p:oleObj>
              </mc:Choice>
              <mc:Fallback>
                <p:oleObj name="Equation" r:id="rId3" imgW="190440" imgH="228600" progId="Equation.DSMT4">
                  <p:embed/>
                  <p:pic>
                    <p:nvPicPr>
                      <p:cNvPr id="4" name="Object 3">
                        <a:extLst>
                          <a:ext uri="{FF2B5EF4-FFF2-40B4-BE49-F238E27FC236}">
                            <a16:creationId xmlns:a16="http://schemas.microsoft.com/office/drawing/2014/main" id="{B7E042BE-74E4-4300-95E0-1805440D8EF1}"/>
                          </a:ext>
                        </a:extLst>
                      </p:cNvPr>
                      <p:cNvPicPr/>
                      <p:nvPr/>
                    </p:nvPicPr>
                    <p:blipFill>
                      <a:blip r:embed="rId4"/>
                      <a:stretch>
                        <a:fillRect/>
                      </a:stretch>
                    </p:blipFill>
                    <p:spPr>
                      <a:xfrm>
                        <a:off x="2635250" y="1760249"/>
                        <a:ext cx="440459" cy="52855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9F8E8BA-B037-409E-AAB9-393593A3D2A6}"/>
              </a:ext>
            </a:extLst>
          </p:cNvPr>
          <p:cNvGraphicFramePr>
            <a:graphicFrameLocks noChangeAspect="1"/>
          </p:cNvGraphicFramePr>
          <p:nvPr/>
        </p:nvGraphicFramePr>
        <p:xfrm>
          <a:off x="5715000" y="2674505"/>
          <a:ext cx="762000" cy="557213"/>
        </p:xfrm>
        <a:graphic>
          <a:graphicData uri="http://schemas.openxmlformats.org/presentationml/2006/ole">
            <mc:AlternateContent xmlns:mc="http://schemas.openxmlformats.org/markup-compatibility/2006">
              <mc:Choice xmlns:v="urn:schemas-microsoft-com:vml" Requires="v">
                <p:oleObj spid="_x0000_s15455" name="Equation" r:id="rId5" imgW="330120" imgH="241200" progId="Equation.DSMT4">
                  <p:embed/>
                </p:oleObj>
              </mc:Choice>
              <mc:Fallback>
                <p:oleObj name="Equation" r:id="rId5" imgW="330120" imgH="241200" progId="Equation.DSMT4">
                  <p:embed/>
                  <p:pic>
                    <p:nvPicPr>
                      <p:cNvPr id="5" name="Object 4">
                        <a:extLst>
                          <a:ext uri="{FF2B5EF4-FFF2-40B4-BE49-F238E27FC236}">
                            <a16:creationId xmlns:a16="http://schemas.microsoft.com/office/drawing/2014/main" id="{69F8E8BA-B037-409E-AAB9-393593A3D2A6}"/>
                          </a:ext>
                        </a:extLst>
                      </p:cNvPr>
                      <p:cNvPicPr/>
                      <p:nvPr/>
                    </p:nvPicPr>
                    <p:blipFill>
                      <a:blip r:embed="rId6"/>
                      <a:stretch>
                        <a:fillRect/>
                      </a:stretch>
                    </p:blipFill>
                    <p:spPr>
                      <a:xfrm>
                        <a:off x="5715000" y="2674505"/>
                        <a:ext cx="762000" cy="55721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4C168F9-4D93-45E4-A481-B9ACB6CC8089}"/>
              </a:ext>
            </a:extLst>
          </p:cNvPr>
          <p:cNvGraphicFramePr>
            <a:graphicFrameLocks noChangeAspect="1"/>
          </p:cNvGraphicFramePr>
          <p:nvPr/>
        </p:nvGraphicFramePr>
        <p:xfrm>
          <a:off x="2223654" y="3423803"/>
          <a:ext cx="2789287" cy="836786"/>
        </p:xfrm>
        <a:graphic>
          <a:graphicData uri="http://schemas.openxmlformats.org/presentationml/2006/ole">
            <mc:AlternateContent xmlns:mc="http://schemas.openxmlformats.org/markup-compatibility/2006">
              <mc:Choice xmlns:v="urn:schemas-microsoft-com:vml" Requires="v">
                <p:oleObj spid="_x0000_s15456" name="Equation" r:id="rId7" imgW="1143000" imgH="342720" progId="Equation.DSMT4">
                  <p:embed/>
                </p:oleObj>
              </mc:Choice>
              <mc:Fallback>
                <p:oleObj name="Equation" r:id="rId7" imgW="1143000" imgH="342720" progId="Equation.DSMT4">
                  <p:embed/>
                  <p:pic>
                    <p:nvPicPr>
                      <p:cNvPr id="6" name="Object 5">
                        <a:extLst>
                          <a:ext uri="{FF2B5EF4-FFF2-40B4-BE49-F238E27FC236}">
                            <a16:creationId xmlns:a16="http://schemas.microsoft.com/office/drawing/2014/main" id="{94C168F9-4D93-45E4-A481-B9ACB6CC8089}"/>
                          </a:ext>
                        </a:extLst>
                      </p:cNvPr>
                      <p:cNvPicPr/>
                      <p:nvPr/>
                    </p:nvPicPr>
                    <p:blipFill>
                      <a:blip r:embed="rId8"/>
                      <a:stretch>
                        <a:fillRect/>
                      </a:stretch>
                    </p:blipFill>
                    <p:spPr>
                      <a:xfrm>
                        <a:off x="2223654" y="3423803"/>
                        <a:ext cx="2789287" cy="836786"/>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66AD1291-C998-4DD9-A47F-ADB5EEA348A5}"/>
              </a:ext>
            </a:extLst>
          </p:cNvPr>
          <p:cNvSpPr txBox="1"/>
          <p:nvPr/>
        </p:nvSpPr>
        <p:spPr>
          <a:xfrm>
            <a:off x="5248563" y="3456708"/>
            <a:ext cx="93287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and</a:t>
            </a:r>
          </a:p>
        </p:txBody>
      </p:sp>
      <p:graphicFrame>
        <p:nvGraphicFramePr>
          <p:cNvPr id="8" name="Object 7">
            <a:extLst>
              <a:ext uri="{FF2B5EF4-FFF2-40B4-BE49-F238E27FC236}">
                <a16:creationId xmlns:a16="http://schemas.microsoft.com/office/drawing/2014/main" id="{E1AE2200-B92D-42E4-9AA5-36654883159D}"/>
              </a:ext>
            </a:extLst>
          </p:cNvPr>
          <p:cNvGraphicFramePr>
            <a:graphicFrameLocks noChangeAspect="1"/>
          </p:cNvGraphicFramePr>
          <p:nvPr/>
        </p:nvGraphicFramePr>
        <p:xfrm>
          <a:off x="6988175" y="3423371"/>
          <a:ext cx="1828800" cy="836612"/>
        </p:xfrm>
        <a:graphic>
          <a:graphicData uri="http://schemas.openxmlformats.org/presentationml/2006/ole">
            <mc:AlternateContent xmlns:mc="http://schemas.openxmlformats.org/markup-compatibility/2006">
              <mc:Choice xmlns:v="urn:schemas-microsoft-com:vml" Requires="v">
                <p:oleObj spid="_x0000_s15457" name="Equation" r:id="rId9" imgW="749160" imgH="342720" progId="Equation.DSMT4">
                  <p:embed/>
                </p:oleObj>
              </mc:Choice>
              <mc:Fallback>
                <p:oleObj name="Equation" r:id="rId9" imgW="749160" imgH="342720" progId="Equation.DSMT4">
                  <p:embed/>
                  <p:pic>
                    <p:nvPicPr>
                      <p:cNvPr id="8" name="Object 7">
                        <a:extLst>
                          <a:ext uri="{FF2B5EF4-FFF2-40B4-BE49-F238E27FC236}">
                            <a16:creationId xmlns:a16="http://schemas.microsoft.com/office/drawing/2014/main" id="{E1AE2200-B92D-42E4-9AA5-36654883159D}"/>
                          </a:ext>
                        </a:extLst>
                      </p:cNvPr>
                      <p:cNvPicPr/>
                      <p:nvPr/>
                    </p:nvPicPr>
                    <p:blipFill>
                      <a:blip r:embed="rId10"/>
                      <a:stretch>
                        <a:fillRect/>
                      </a:stretch>
                    </p:blipFill>
                    <p:spPr>
                      <a:xfrm>
                        <a:off x="6988175" y="3423371"/>
                        <a:ext cx="1828800" cy="836612"/>
                      </a:xfrm>
                      <a:prstGeom prst="rect">
                        <a:avLst/>
                      </a:prstGeom>
                    </p:spPr>
                  </p:pic>
                </p:oleObj>
              </mc:Fallback>
            </mc:AlternateContent>
          </a:graphicData>
        </a:graphic>
      </p:graphicFrame>
      <p:sp>
        <p:nvSpPr>
          <p:cNvPr id="9" name="Slide Number Placeholder 8">
            <a:extLst>
              <a:ext uri="{FF2B5EF4-FFF2-40B4-BE49-F238E27FC236}">
                <a16:creationId xmlns:a16="http://schemas.microsoft.com/office/drawing/2014/main" id="{DEFA64BE-019F-47C3-9D26-BD28544B8454}"/>
              </a:ext>
            </a:extLst>
          </p:cNvPr>
          <p:cNvSpPr>
            <a:spLocks noGrp="1"/>
          </p:cNvSpPr>
          <p:nvPr>
            <p:ph type="sldNum" sz="quarter" idx="12"/>
          </p:nvPr>
        </p:nvSpPr>
        <p:spPr/>
        <p:txBody>
          <a:bodyPr/>
          <a:lstStyle/>
          <a:p>
            <a:fld id="{112861D5-A0D0-445C-ACB9-80D90C6FBC8F}" type="slidenum">
              <a:rPr lang="en-US" smtClean="0"/>
              <a:t>25</a:t>
            </a:fld>
            <a:endParaRPr lang="en-US"/>
          </a:p>
        </p:txBody>
      </p:sp>
    </p:spTree>
    <p:extLst>
      <p:ext uri="{BB962C8B-B14F-4D97-AF65-F5344CB8AC3E}">
        <p14:creationId xmlns:p14="http://schemas.microsoft.com/office/powerpoint/2010/main" val="2547054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CF5C-C5DC-4481-AB40-48F4347DD93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Wave Function Collapse Algorithm</a:t>
            </a:r>
          </a:p>
        </p:txBody>
      </p:sp>
      <p:sp>
        <p:nvSpPr>
          <p:cNvPr id="3" name="Content Placeholder 2">
            <a:extLst>
              <a:ext uri="{FF2B5EF4-FFF2-40B4-BE49-F238E27FC236}">
                <a16:creationId xmlns:a16="http://schemas.microsoft.com/office/drawing/2014/main" id="{2DC15F1E-D796-4626-B356-6857A58E8779}"/>
              </a:ext>
            </a:extLst>
          </p:cNvPr>
          <p:cNvSpPr>
            <a:spLocks noGrp="1"/>
          </p:cNvSpPr>
          <p:nvPr>
            <p:ph idx="1"/>
          </p:nvPr>
        </p:nvSpPr>
        <p:spPr/>
        <p:txBody>
          <a:bodyPr>
            <a:normAutofit/>
          </a:bodyPr>
          <a:lstStyle/>
          <a:p>
            <a:pPr marL="457200" indent="-457200">
              <a:buFont typeface="+mj-lt"/>
              <a:buAutoNum type="arabicParenR"/>
            </a:pPr>
            <a:r>
              <a:rPr lang="en-US" sz="2400" dirty="0">
                <a:latin typeface="Times New Roman" panose="02020603050405020304" pitchFamily="18" charset="0"/>
                <a:cs typeface="Times New Roman" panose="02020603050405020304" pitchFamily="18" charset="0"/>
              </a:rPr>
              <a:t>Compute </a:t>
            </a:r>
          </a:p>
          <a:p>
            <a:pPr marL="457200" indent="-457200">
              <a:buFont typeface="+mj-lt"/>
              <a:buAutoNum type="arabicParenR"/>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arenR"/>
            </a:pPr>
            <a:r>
              <a:rPr lang="en-US" sz="2400" dirty="0">
                <a:latin typeface="Times New Roman" panose="02020603050405020304" pitchFamily="18" charset="0"/>
                <a:cs typeface="Times New Roman" panose="02020603050405020304" pitchFamily="18" charset="0"/>
              </a:rPr>
              <a:t>Generate a set of density matrices,           , such that</a:t>
            </a:r>
          </a:p>
        </p:txBody>
      </p:sp>
      <p:graphicFrame>
        <p:nvGraphicFramePr>
          <p:cNvPr id="4" name="Object 3">
            <a:extLst>
              <a:ext uri="{FF2B5EF4-FFF2-40B4-BE49-F238E27FC236}">
                <a16:creationId xmlns:a16="http://schemas.microsoft.com/office/drawing/2014/main" id="{B7E042BE-74E4-4300-95E0-1805440D8EF1}"/>
              </a:ext>
            </a:extLst>
          </p:cNvPr>
          <p:cNvGraphicFramePr>
            <a:graphicFrameLocks noChangeAspect="1"/>
          </p:cNvGraphicFramePr>
          <p:nvPr/>
        </p:nvGraphicFramePr>
        <p:xfrm>
          <a:off x="2635250" y="1760249"/>
          <a:ext cx="440459" cy="528551"/>
        </p:xfrm>
        <a:graphic>
          <a:graphicData uri="http://schemas.openxmlformats.org/presentationml/2006/ole">
            <mc:AlternateContent xmlns:mc="http://schemas.openxmlformats.org/markup-compatibility/2006">
              <mc:Choice xmlns:v="urn:schemas-microsoft-com:vml" Requires="v">
                <p:oleObj spid="_x0000_s16524" name="Equation" r:id="rId3" imgW="190440" imgH="228600" progId="Equation.DSMT4">
                  <p:embed/>
                </p:oleObj>
              </mc:Choice>
              <mc:Fallback>
                <p:oleObj name="Equation" r:id="rId3" imgW="190440" imgH="228600" progId="Equation.DSMT4">
                  <p:embed/>
                  <p:pic>
                    <p:nvPicPr>
                      <p:cNvPr id="4" name="Object 3">
                        <a:extLst>
                          <a:ext uri="{FF2B5EF4-FFF2-40B4-BE49-F238E27FC236}">
                            <a16:creationId xmlns:a16="http://schemas.microsoft.com/office/drawing/2014/main" id="{B7E042BE-74E4-4300-95E0-1805440D8EF1}"/>
                          </a:ext>
                        </a:extLst>
                      </p:cNvPr>
                      <p:cNvPicPr/>
                      <p:nvPr/>
                    </p:nvPicPr>
                    <p:blipFill>
                      <a:blip r:embed="rId4"/>
                      <a:stretch>
                        <a:fillRect/>
                      </a:stretch>
                    </p:blipFill>
                    <p:spPr>
                      <a:xfrm>
                        <a:off x="2635250" y="1760249"/>
                        <a:ext cx="440459" cy="52855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9F8E8BA-B037-409E-AAB9-393593A3D2A6}"/>
              </a:ext>
            </a:extLst>
          </p:cNvPr>
          <p:cNvGraphicFramePr>
            <a:graphicFrameLocks noChangeAspect="1"/>
          </p:cNvGraphicFramePr>
          <p:nvPr/>
        </p:nvGraphicFramePr>
        <p:xfrm>
          <a:off x="5715000" y="2674505"/>
          <a:ext cx="762000" cy="557213"/>
        </p:xfrm>
        <a:graphic>
          <a:graphicData uri="http://schemas.openxmlformats.org/presentationml/2006/ole">
            <mc:AlternateContent xmlns:mc="http://schemas.openxmlformats.org/markup-compatibility/2006">
              <mc:Choice xmlns:v="urn:schemas-microsoft-com:vml" Requires="v">
                <p:oleObj spid="_x0000_s16525" name="Equation" r:id="rId5" imgW="330120" imgH="241200" progId="Equation.DSMT4">
                  <p:embed/>
                </p:oleObj>
              </mc:Choice>
              <mc:Fallback>
                <p:oleObj name="Equation" r:id="rId5" imgW="330120" imgH="241200" progId="Equation.DSMT4">
                  <p:embed/>
                  <p:pic>
                    <p:nvPicPr>
                      <p:cNvPr id="5" name="Object 4">
                        <a:extLst>
                          <a:ext uri="{FF2B5EF4-FFF2-40B4-BE49-F238E27FC236}">
                            <a16:creationId xmlns:a16="http://schemas.microsoft.com/office/drawing/2014/main" id="{69F8E8BA-B037-409E-AAB9-393593A3D2A6}"/>
                          </a:ext>
                        </a:extLst>
                      </p:cNvPr>
                      <p:cNvPicPr/>
                      <p:nvPr/>
                    </p:nvPicPr>
                    <p:blipFill>
                      <a:blip r:embed="rId6"/>
                      <a:stretch>
                        <a:fillRect/>
                      </a:stretch>
                    </p:blipFill>
                    <p:spPr>
                      <a:xfrm>
                        <a:off x="5715000" y="2674505"/>
                        <a:ext cx="762000" cy="55721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4C168F9-4D93-45E4-A481-B9ACB6CC8089}"/>
              </a:ext>
            </a:extLst>
          </p:cNvPr>
          <p:cNvGraphicFramePr>
            <a:graphicFrameLocks noChangeAspect="1"/>
          </p:cNvGraphicFramePr>
          <p:nvPr/>
        </p:nvGraphicFramePr>
        <p:xfrm>
          <a:off x="2223654" y="3423803"/>
          <a:ext cx="2789287" cy="836786"/>
        </p:xfrm>
        <a:graphic>
          <a:graphicData uri="http://schemas.openxmlformats.org/presentationml/2006/ole">
            <mc:AlternateContent xmlns:mc="http://schemas.openxmlformats.org/markup-compatibility/2006">
              <mc:Choice xmlns:v="urn:schemas-microsoft-com:vml" Requires="v">
                <p:oleObj spid="_x0000_s16526" name="Equation" r:id="rId7" imgW="1143000" imgH="342720" progId="Equation.DSMT4">
                  <p:embed/>
                </p:oleObj>
              </mc:Choice>
              <mc:Fallback>
                <p:oleObj name="Equation" r:id="rId7" imgW="1143000" imgH="342720" progId="Equation.DSMT4">
                  <p:embed/>
                  <p:pic>
                    <p:nvPicPr>
                      <p:cNvPr id="6" name="Object 5">
                        <a:extLst>
                          <a:ext uri="{FF2B5EF4-FFF2-40B4-BE49-F238E27FC236}">
                            <a16:creationId xmlns:a16="http://schemas.microsoft.com/office/drawing/2014/main" id="{94C168F9-4D93-45E4-A481-B9ACB6CC8089}"/>
                          </a:ext>
                        </a:extLst>
                      </p:cNvPr>
                      <p:cNvPicPr/>
                      <p:nvPr/>
                    </p:nvPicPr>
                    <p:blipFill>
                      <a:blip r:embed="rId8"/>
                      <a:stretch>
                        <a:fillRect/>
                      </a:stretch>
                    </p:blipFill>
                    <p:spPr>
                      <a:xfrm>
                        <a:off x="2223654" y="3423803"/>
                        <a:ext cx="2789287" cy="836786"/>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66AD1291-C998-4DD9-A47F-ADB5EEA348A5}"/>
              </a:ext>
            </a:extLst>
          </p:cNvPr>
          <p:cNvSpPr txBox="1"/>
          <p:nvPr/>
        </p:nvSpPr>
        <p:spPr>
          <a:xfrm>
            <a:off x="5248563" y="3456708"/>
            <a:ext cx="93287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and</a:t>
            </a:r>
          </a:p>
        </p:txBody>
      </p:sp>
      <p:graphicFrame>
        <p:nvGraphicFramePr>
          <p:cNvPr id="8" name="Object 7">
            <a:extLst>
              <a:ext uri="{FF2B5EF4-FFF2-40B4-BE49-F238E27FC236}">
                <a16:creationId xmlns:a16="http://schemas.microsoft.com/office/drawing/2014/main" id="{E1AE2200-B92D-42E4-9AA5-36654883159D}"/>
              </a:ext>
            </a:extLst>
          </p:cNvPr>
          <p:cNvGraphicFramePr>
            <a:graphicFrameLocks noChangeAspect="1"/>
          </p:cNvGraphicFramePr>
          <p:nvPr/>
        </p:nvGraphicFramePr>
        <p:xfrm>
          <a:off x="6988175" y="3423371"/>
          <a:ext cx="1828800" cy="836612"/>
        </p:xfrm>
        <a:graphic>
          <a:graphicData uri="http://schemas.openxmlformats.org/presentationml/2006/ole">
            <mc:AlternateContent xmlns:mc="http://schemas.openxmlformats.org/markup-compatibility/2006">
              <mc:Choice xmlns:v="urn:schemas-microsoft-com:vml" Requires="v">
                <p:oleObj spid="_x0000_s16527" name="Equation" r:id="rId9" imgW="749160" imgH="342720" progId="Equation.DSMT4">
                  <p:embed/>
                </p:oleObj>
              </mc:Choice>
              <mc:Fallback>
                <p:oleObj name="Equation" r:id="rId9" imgW="749160" imgH="342720" progId="Equation.DSMT4">
                  <p:embed/>
                  <p:pic>
                    <p:nvPicPr>
                      <p:cNvPr id="8" name="Object 7">
                        <a:extLst>
                          <a:ext uri="{FF2B5EF4-FFF2-40B4-BE49-F238E27FC236}">
                            <a16:creationId xmlns:a16="http://schemas.microsoft.com/office/drawing/2014/main" id="{E1AE2200-B92D-42E4-9AA5-36654883159D}"/>
                          </a:ext>
                        </a:extLst>
                      </p:cNvPr>
                      <p:cNvPicPr/>
                      <p:nvPr/>
                    </p:nvPicPr>
                    <p:blipFill>
                      <a:blip r:embed="rId10"/>
                      <a:stretch>
                        <a:fillRect/>
                      </a:stretch>
                    </p:blipFill>
                    <p:spPr>
                      <a:xfrm>
                        <a:off x="6988175" y="3423371"/>
                        <a:ext cx="1828800" cy="836612"/>
                      </a:xfrm>
                      <a:prstGeom prst="rect">
                        <a:avLst/>
                      </a:prstGeom>
                    </p:spPr>
                  </p:pic>
                </p:oleObj>
              </mc:Fallback>
            </mc:AlternateContent>
          </a:graphicData>
        </a:graphic>
      </p:graphicFrame>
      <p:sp>
        <p:nvSpPr>
          <p:cNvPr id="9" name="Slide Number Placeholder 8">
            <a:extLst>
              <a:ext uri="{FF2B5EF4-FFF2-40B4-BE49-F238E27FC236}">
                <a16:creationId xmlns:a16="http://schemas.microsoft.com/office/drawing/2014/main" id="{DEFA64BE-019F-47C3-9D26-BD28544B8454}"/>
              </a:ext>
            </a:extLst>
          </p:cNvPr>
          <p:cNvSpPr>
            <a:spLocks noGrp="1"/>
          </p:cNvSpPr>
          <p:nvPr>
            <p:ph type="sldNum" sz="quarter" idx="12"/>
          </p:nvPr>
        </p:nvSpPr>
        <p:spPr/>
        <p:txBody>
          <a:bodyPr/>
          <a:lstStyle/>
          <a:p>
            <a:fld id="{112861D5-A0D0-445C-ACB9-80D90C6FBC8F}" type="slidenum">
              <a:rPr lang="en-US" smtClean="0"/>
              <a:t>26</a:t>
            </a:fld>
            <a:endParaRPr lang="en-US"/>
          </a:p>
        </p:txBody>
      </p:sp>
      <p:graphicFrame>
        <p:nvGraphicFramePr>
          <p:cNvPr id="10" name="Object 9">
            <a:extLst>
              <a:ext uri="{FF2B5EF4-FFF2-40B4-BE49-F238E27FC236}">
                <a16:creationId xmlns:a16="http://schemas.microsoft.com/office/drawing/2014/main" id="{573733CC-8956-426D-AD1B-0416F928D384}"/>
              </a:ext>
            </a:extLst>
          </p:cNvPr>
          <p:cNvGraphicFramePr>
            <a:graphicFrameLocks noChangeAspect="1"/>
          </p:cNvGraphicFramePr>
          <p:nvPr/>
        </p:nvGraphicFramePr>
        <p:xfrm>
          <a:off x="457200" y="5048995"/>
          <a:ext cx="762000" cy="557213"/>
        </p:xfrm>
        <a:graphic>
          <a:graphicData uri="http://schemas.openxmlformats.org/presentationml/2006/ole">
            <mc:AlternateContent xmlns:mc="http://schemas.openxmlformats.org/markup-compatibility/2006">
              <mc:Choice xmlns:v="urn:schemas-microsoft-com:vml" Requires="v">
                <p:oleObj spid="_x0000_s16528" name="Equation" r:id="rId5" imgW="330120" imgH="241200" progId="Equation.DSMT4">
                  <p:embed/>
                </p:oleObj>
              </mc:Choice>
              <mc:Fallback>
                <p:oleObj name="Equation" r:id="rId5" imgW="330120" imgH="241200" progId="Equation.DSMT4">
                  <p:embed/>
                  <p:pic>
                    <p:nvPicPr>
                      <p:cNvPr id="10" name="Object 9">
                        <a:extLst>
                          <a:ext uri="{FF2B5EF4-FFF2-40B4-BE49-F238E27FC236}">
                            <a16:creationId xmlns:a16="http://schemas.microsoft.com/office/drawing/2014/main" id="{573733CC-8956-426D-AD1B-0416F928D384}"/>
                          </a:ext>
                        </a:extLst>
                      </p:cNvPr>
                      <p:cNvPicPr/>
                      <p:nvPr/>
                    </p:nvPicPr>
                    <p:blipFill>
                      <a:blip r:embed="rId6"/>
                      <a:stretch>
                        <a:fillRect/>
                      </a:stretch>
                    </p:blipFill>
                    <p:spPr>
                      <a:xfrm>
                        <a:off x="457200" y="5048995"/>
                        <a:ext cx="762000" cy="55721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CD531E96-3F5B-46B2-B76D-3060C58DF8A3}"/>
              </a:ext>
            </a:extLst>
          </p:cNvPr>
          <p:cNvSpPr txBox="1"/>
          <p:nvPr/>
        </p:nvSpPr>
        <p:spPr>
          <a:xfrm>
            <a:off x="1209368" y="5103202"/>
            <a:ext cx="1484671"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examples:</a:t>
            </a:r>
          </a:p>
        </p:txBody>
      </p:sp>
      <p:graphicFrame>
        <p:nvGraphicFramePr>
          <p:cNvPr id="12" name="Object 11">
            <a:extLst>
              <a:ext uri="{FF2B5EF4-FFF2-40B4-BE49-F238E27FC236}">
                <a16:creationId xmlns:a16="http://schemas.microsoft.com/office/drawing/2014/main" id="{C174F3EF-3483-474D-B3E8-241BA2D30BE8}"/>
              </a:ext>
            </a:extLst>
          </p:cNvPr>
          <p:cNvGraphicFramePr>
            <a:graphicFrameLocks noChangeAspect="1"/>
          </p:cNvGraphicFramePr>
          <p:nvPr/>
        </p:nvGraphicFramePr>
        <p:xfrm>
          <a:off x="2694039" y="4184840"/>
          <a:ext cx="5983339" cy="2408877"/>
        </p:xfrm>
        <a:graphic>
          <a:graphicData uri="http://schemas.openxmlformats.org/presentationml/2006/ole">
            <mc:AlternateContent xmlns:mc="http://schemas.openxmlformats.org/markup-compatibility/2006">
              <mc:Choice xmlns:v="urn:schemas-microsoft-com:vml" Requires="v">
                <p:oleObj spid="_x0000_s16529" name="Equation" r:id="rId11" imgW="3911400" imgH="1574640" progId="Equation.DSMT4">
                  <p:embed/>
                </p:oleObj>
              </mc:Choice>
              <mc:Fallback>
                <p:oleObj name="Equation" r:id="rId11" imgW="3911400" imgH="1574640" progId="Equation.DSMT4">
                  <p:embed/>
                  <p:pic>
                    <p:nvPicPr>
                      <p:cNvPr id="12" name="Object 11">
                        <a:extLst>
                          <a:ext uri="{FF2B5EF4-FFF2-40B4-BE49-F238E27FC236}">
                            <a16:creationId xmlns:a16="http://schemas.microsoft.com/office/drawing/2014/main" id="{C174F3EF-3483-474D-B3E8-241BA2D30BE8}"/>
                          </a:ext>
                        </a:extLst>
                      </p:cNvPr>
                      <p:cNvPicPr/>
                      <p:nvPr/>
                    </p:nvPicPr>
                    <p:blipFill>
                      <a:blip r:embed="rId12"/>
                      <a:stretch>
                        <a:fillRect/>
                      </a:stretch>
                    </p:blipFill>
                    <p:spPr>
                      <a:xfrm>
                        <a:off x="2694039" y="4184840"/>
                        <a:ext cx="5983339" cy="2408877"/>
                      </a:xfrm>
                      <a:prstGeom prst="rect">
                        <a:avLst/>
                      </a:prstGeom>
                    </p:spPr>
                  </p:pic>
                </p:oleObj>
              </mc:Fallback>
            </mc:AlternateContent>
          </a:graphicData>
        </a:graphic>
      </p:graphicFrame>
    </p:spTree>
    <p:extLst>
      <p:ext uri="{BB962C8B-B14F-4D97-AF65-F5344CB8AC3E}">
        <p14:creationId xmlns:p14="http://schemas.microsoft.com/office/powerpoint/2010/main" val="842618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CF5C-C5DC-4481-AB40-48F4347DD93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Wave Function Collapse Algorithm</a:t>
            </a:r>
          </a:p>
        </p:txBody>
      </p:sp>
      <p:sp>
        <p:nvSpPr>
          <p:cNvPr id="3" name="Content Placeholder 2">
            <a:extLst>
              <a:ext uri="{FF2B5EF4-FFF2-40B4-BE49-F238E27FC236}">
                <a16:creationId xmlns:a16="http://schemas.microsoft.com/office/drawing/2014/main" id="{2DC15F1E-D796-4626-B356-6857A58E8779}"/>
              </a:ext>
            </a:extLst>
          </p:cNvPr>
          <p:cNvSpPr>
            <a:spLocks noGrp="1"/>
          </p:cNvSpPr>
          <p:nvPr>
            <p:ph idx="1"/>
          </p:nvPr>
        </p:nvSpPr>
        <p:spPr/>
        <p:txBody>
          <a:bodyPr>
            <a:normAutofit/>
          </a:bodyPr>
          <a:lstStyle/>
          <a:p>
            <a:pPr marL="457200" indent="-457200">
              <a:buFont typeface="+mj-lt"/>
              <a:buAutoNum type="arabicParenR"/>
            </a:pPr>
            <a:r>
              <a:rPr lang="en-US" sz="2400" dirty="0">
                <a:latin typeface="Times New Roman" panose="02020603050405020304" pitchFamily="18" charset="0"/>
                <a:cs typeface="Times New Roman" panose="02020603050405020304" pitchFamily="18" charset="0"/>
              </a:rPr>
              <a:t>Compute </a:t>
            </a:r>
          </a:p>
          <a:p>
            <a:pPr marL="457200" indent="-457200">
              <a:buFont typeface="+mj-lt"/>
              <a:buAutoNum type="arabicParenR"/>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arenR"/>
            </a:pPr>
            <a:r>
              <a:rPr lang="en-US" sz="2400" dirty="0">
                <a:latin typeface="Times New Roman" panose="02020603050405020304" pitchFamily="18" charset="0"/>
                <a:cs typeface="Times New Roman" panose="02020603050405020304" pitchFamily="18" charset="0"/>
              </a:rPr>
              <a:t>Generate a set of density matrices,           , such that</a:t>
            </a:r>
          </a:p>
          <a:p>
            <a:pPr marL="457200" indent="-457200">
              <a:buFont typeface="+mj-lt"/>
              <a:buAutoNum type="arabicParenR"/>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arenR"/>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arenR"/>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arenR"/>
            </a:pPr>
            <a:r>
              <a:rPr lang="en-US" sz="2400" dirty="0">
                <a:latin typeface="Times New Roman" panose="02020603050405020304" pitchFamily="18" charset="0"/>
                <a:cs typeface="Times New Roman" panose="02020603050405020304" pitchFamily="18" charset="0"/>
              </a:rPr>
              <a:t>Generate a random number, </a:t>
            </a:r>
            <a:r>
              <a:rPr lang="el-GR" sz="2400" i="1" dirty="0">
                <a:latin typeface="Times New Roman" panose="02020603050405020304" pitchFamily="18" charset="0"/>
                <a:cs typeface="Times New Roman" panose="02020603050405020304" pitchFamily="18" charset="0"/>
              </a:rPr>
              <a:t>γ</a:t>
            </a:r>
            <a:r>
              <a:rPr lang="en-US" sz="2400" dirty="0">
                <a:latin typeface="Times New Roman" panose="02020603050405020304" pitchFamily="18" charset="0"/>
                <a:cs typeface="Times New Roman" panose="02020603050405020304" pitchFamily="18" charset="0"/>
              </a:rPr>
              <a:t>, from the uniform distribution [0,1). If</a:t>
            </a:r>
          </a:p>
        </p:txBody>
      </p:sp>
      <p:graphicFrame>
        <p:nvGraphicFramePr>
          <p:cNvPr id="4" name="Object 3">
            <a:extLst>
              <a:ext uri="{FF2B5EF4-FFF2-40B4-BE49-F238E27FC236}">
                <a16:creationId xmlns:a16="http://schemas.microsoft.com/office/drawing/2014/main" id="{B7E042BE-74E4-4300-95E0-1805440D8EF1}"/>
              </a:ext>
            </a:extLst>
          </p:cNvPr>
          <p:cNvGraphicFramePr>
            <a:graphicFrameLocks noChangeAspect="1"/>
          </p:cNvGraphicFramePr>
          <p:nvPr/>
        </p:nvGraphicFramePr>
        <p:xfrm>
          <a:off x="2635250" y="1760249"/>
          <a:ext cx="440459" cy="528551"/>
        </p:xfrm>
        <a:graphic>
          <a:graphicData uri="http://schemas.openxmlformats.org/presentationml/2006/ole">
            <mc:AlternateContent xmlns:mc="http://schemas.openxmlformats.org/markup-compatibility/2006">
              <mc:Choice xmlns:v="urn:schemas-microsoft-com:vml" Requires="v">
                <p:oleObj spid="_x0000_s17548" name="Equation" r:id="rId3" imgW="190440" imgH="228600" progId="Equation.DSMT4">
                  <p:embed/>
                </p:oleObj>
              </mc:Choice>
              <mc:Fallback>
                <p:oleObj name="Equation" r:id="rId3" imgW="190440" imgH="228600" progId="Equation.DSMT4">
                  <p:embed/>
                  <p:pic>
                    <p:nvPicPr>
                      <p:cNvPr id="4" name="Object 3">
                        <a:extLst>
                          <a:ext uri="{FF2B5EF4-FFF2-40B4-BE49-F238E27FC236}">
                            <a16:creationId xmlns:a16="http://schemas.microsoft.com/office/drawing/2014/main" id="{B7E042BE-74E4-4300-95E0-1805440D8EF1}"/>
                          </a:ext>
                        </a:extLst>
                      </p:cNvPr>
                      <p:cNvPicPr/>
                      <p:nvPr/>
                    </p:nvPicPr>
                    <p:blipFill>
                      <a:blip r:embed="rId4"/>
                      <a:stretch>
                        <a:fillRect/>
                      </a:stretch>
                    </p:blipFill>
                    <p:spPr>
                      <a:xfrm>
                        <a:off x="2635250" y="1760249"/>
                        <a:ext cx="440459" cy="52855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9F8E8BA-B037-409E-AAB9-393593A3D2A6}"/>
              </a:ext>
            </a:extLst>
          </p:cNvPr>
          <p:cNvGraphicFramePr>
            <a:graphicFrameLocks noChangeAspect="1"/>
          </p:cNvGraphicFramePr>
          <p:nvPr/>
        </p:nvGraphicFramePr>
        <p:xfrm>
          <a:off x="5715000" y="2674505"/>
          <a:ext cx="762000" cy="557213"/>
        </p:xfrm>
        <a:graphic>
          <a:graphicData uri="http://schemas.openxmlformats.org/presentationml/2006/ole">
            <mc:AlternateContent xmlns:mc="http://schemas.openxmlformats.org/markup-compatibility/2006">
              <mc:Choice xmlns:v="urn:schemas-microsoft-com:vml" Requires="v">
                <p:oleObj spid="_x0000_s17549" name="Equation" r:id="rId5" imgW="330120" imgH="241200" progId="Equation.DSMT4">
                  <p:embed/>
                </p:oleObj>
              </mc:Choice>
              <mc:Fallback>
                <p:oleObj name="Equation" r:id="rId5" imgW="330120" imgH="241200" progId="Equation.DSMT4">
                  <p:embed/>
                  <p:pic>
                    <p:nvPicPr>
                      <p:cNvPr id="5" name="Object 4">
                        <a:extLst>
                          <a:ext uri="{FF2B5EF4-FFF2-40B4-BE49-F238E27FC236}">
                            <a16:creationId xmlns:a16="http://schemas.microsoft.com/office/drawing/2014/main" id="{69F8E8BA-B037-409E-AAB9-393593A3D2A6}"/>
                          </a:ext>
                        </a:extLst>
                      </p:cNvPr>
                      <p:cNvPicPr/>
                      <p:nvPr/>
                    </p:nvPicPr>
                    <p:blipFill>
                      <a:blip r:embed="rId6"/>
                      <a:stretch>
                        <a:fillRect/>
                      </a:stretch>
                    </p:blipFill>
                    <p:spPr>
                      <a:xfrm>
                        <a:off x="5715000" y="2674505"/>
                        <a:ext cx="762000" cy="55721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4C168F9-4D93-45E4-A481-B9ACB6CC8089}"/>
              </a:ext>
            </a:extLst>
          </p:cNvPr>
          <p:cNvGraphicFramePr>
            <a:graphicFrameLocks noChangeAspect="1"/>
          </p:cNvGraphicFramePr>
          <p:nvPr/>
        </p:nvGraphicFramePr>
        <p:xfrm>
          <a:off x="2223654" y="3423803"/>
          <a:ext cx="2789287" cy="836786"/>
        </p:xfrm>
        <a:graphic>
          <a:graphicData uri="http://schemas.openxmlformats.org/presentationml/2006/ole">
            <mc:AlternateContent xmlns:mc="http://schemas.openxmlformats.org/markup-compatibility/2006">
              <mc:Choice xmlns:v="urn:schemas-microsoft-com:vml" Requires="v">
                <p:oleObj spid="_x0000_s17550" name="Equation" r:id="rId7" imgW="1143000" imgH="342720" progId="Equation.DSMT4">
                  <p:embed/>
                </p:oleObj>
              </mc:Choice>
              <mc:Fallback>
                <p:oleObj name="Equation" r:id="rId7" imgW="1143000" imgH="342720" progId="Equation.DSMT4">
                  <p:embed/>
                  <p:pic>
                    <p:nvPicPr>
                      <p:cNvPr id="6" name="Object 5">
                        <a:extLst>
                          <a:ext uri="{FF2B5EF4-FFF2-40B4-BE49-F238E27FC236}">
                            <a16:creationId xmlns:a16="http://schemas.microsoft.com/office/drawing/2014/main" id="{94C168F9-4D93-45E4-A481-B9ACB6CC8089}"/>
                          </a:ext>
                        </a:extLst>
                      </p:cNvPr>
                      <p:cNvPicPr/>
                      <p:nvPr/>
                    </p:nvPicPr>
                    <p:blipFill>
                      <a:blip r:embed="rId8"/>
                      <a:stretch>
                        <a:fillRect/>
                      </a:stretch>
                    </p:blipFill>
                    <p:spPr>
                      <a:xfrm>
                        <a:off x="2223654" y="3423803"/>
                        <a:ext cx="2789287" cy="836786"/>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66AD1291-C998-4DD9-A47F-ADB5EEA348A5}"/>
              </a:ext>
            </a:extLst>
          </p:cNvPr>
          <p:cNvSpPr txBox="1"/>
          <p:nvPr/>
        </p:nvSpPr>
        <p:spPr>
          <a:xfrm>
            <a:off x="5248563" y="3456708"/>
            <a:ext cx="93287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and</a:t>
            </a:r>
          </a:p>
        </p:txBody>
      </p:sp>
      <p:graphicFrame>
        <p:nvGraphicFramePr>
          <p:cNvPr id="8" name="Object 7">
            <a:extLst>
              <a:ext uri="{FF2B5EF4-FFF2-40B4-BE49-F238E27FC236}">
                <a16:creationId xmlns:a16="http://schemas.microsoft.com/office/drawing/2014/main" id="{E1AE2200-B92D-42E4-9AA5-36654883159D}"/>
              </a:ext>
            </a:extLst>
          </p:cNvPr>
          <p:cNvGraphicFramePr>
            <a:graphicFrameLocks noChangeAspect="1"/>
          </p:cNvGraphicFramePr>
          <p:nvPr/>
        </p:nvGraphicFramePr>
        <p:xfrm>
          <a:off x="6988175" y="3423371"/>
          <a:ext cx="1828800" cy="836612"/>
        </p:xfrm>
        <a:graphic>
          <a:graphicData uri="http://schemas.openxmlformats.org/presentationml/2006/ole">
            <mc:AlternateContent xmlns:mc="http://schemas.openxmlformats.org/markup-compatibility/2006">
              <mc:Choice xmlns:v="urn:schemas-microsoft-com:vml" Requires="v">
                <p:oleObj spid="_x0000_s17551" name="Equation" r:id="rId9" imgW="749160" imgH="342720" progId="Equation.DSMT4">
                  <p:embed/>
                </p:oleObj>
              </mc:Choice>
              <mc:Fallback>
                <p:oleObj name="Equation" r:id="rId9" imgW="749160" imgH="342720" progId="Equation.DSMT4">
                  <p:embed/>
                  <p:pic>
                    <p:nvPicPr>
                      <p:cNvPr id="8" name="Object 7">
                        <a:extLst>
                          <a:ext uri="{FF2B5EF4-FFF2-40B4-BE49-F238E27FC236}">
                            <a16:creationId xmlns:a16="http://schemas.microsoft.com/office/drawing/2014/main" id="{E1AE2200-B92D-42E4-9AA5-36654883159D}"/>
                          </a:ext>
                        </a:extLst>
                      </p:cNvPr>
                      <p:cNvPicPr/>
                      <p:nvPr/>
                    </p:nvPicPr>
                    <p:blipFill>
                      <a:blip r:embed="rId10"/>
                      <a:stretch>
                        <a:fillRect/>
                      </a:stretch>
                    </p:blipFill>
                    <p:spPr>
                      <a:xfrm>
                        <a:off x="6988175" y="3423371"/>
                        <a:ext cx="1828800" cy="836612"/>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99062811-F3F1-4B1B-A4BC-0586CCD64CA0}"/>
              </a:ext>
            </a:extLst>
          </p:cNvPr>
          <p:cNvGraphicFramePr>
            <a:graphicFrameLocks noChangeAspect="1"/>
          </p:cNvGraphicFramePr>
          <p:nvPr/>
        </p:nvGraphicFramePr>
        <p:xfrm>
          <a:off x="3812593" y="5085801"/>
          <a:ext cx="3804812" cy="716512"/>
        </p:xfrm>
        <a:graphic>
          <a:graphicData uri="http://schemas.openxmlformats.org/presentationml/2006/ole">
            <mc:AlternateContent xmlns:mc="http://schemas.openxmlformats.org/markup-compatibility/2006">
              <mc:Choice xmlns:v="urn:schemas-microsoft-com:vml" Requires="v">
                <p:oleObj spid="_x0000_s17552" name="Equation" r:id="rId11" imgW="1816100" imgH="342900" progId="Equation.DSMT4">
                  <p:embed/>
                </p:oleObj>
              </mc:Choice>
              <mc:Fallback>
                <p:oleObj name="Equation" r:id="rId11" imgW="1816100" imgH="342900" progId="Equation.DSMT4">
                  <p:embed/>
                  <p:pic>
                    <p:nvPicPr>
                      <p:cNvPr id="9" name="Object 8">
                        <a:extLst>
                          <a:ext uri="{FF2B5EF4-FFF2-40B4-BE49-F238E27FC236}">
                            <a16:creationId xmlns:a16="http://schemas.microsoft.com/office/drawing/2014/main" id="{99062811-F3F1-4B1B-A4BC-0586CCD64C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2593" y="5085801"/>
                        <a:ext cx="3804812" cy="716512"/>
                      </a:xfrm>
                      <a:prstGeom prst="rect">
                        <a:avLst/>
                      </a:prstGeom>
                      <a:noFill/>
                    </p:spPr>
                  </p:pic>
                </p:oleObj>
              </mc:Fallback>
            </mc:AlternateContent>
          </a:graphicData>
        </a:graphic>
      </p:graphicFrame>
      <p:sp>
        <p:nvSpPr>
          <p:cNvPr id="10" name="TextBox 9">
            <a:extLst>
              <a:ext uri="{FF2B5EF4-FFF2-40B4-BE49-F238E27FC236}">
                <a16:creationId xmlns:a16="http://schemas.microsoft.com/office/drawing/2014/main" id="{4F5789C0-A257-49FA-A454-5CCE100AEBA5}"/>
              </a:ext>
            </a:extLst>
          </p:cNvPr>
          <p:cNvSpPr txBox="1"/>
          <p:nvPr/>
        </p:nvSpPr>
        <p:spPr>
          <a:xfrm>
            <a:off x="958272" y="5949747"/>
            <a:ext cx="157249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Then</a:t>
            </a:r>
          </a:p>
        </p:txBody>
      </p:sp>
      <p:graphicFrame>
        <p:nvGraphicFramePr>
          <p:cNvPr id="11" name="Object 10">
            <a:extLst>
              <a:ext uri="{FF2B5EF4-FFF2-40B4-BE49-F238E27FC236}">
                <a16:creationId xmlns:a16="http://schemas.microsoft.com/office/drawing/2014/main" id="{7E4C71FE-EFA9-4762-A1AB-86C39AFD1AC5}"/>
              </a:ext>
            </a:extLst>
          </p:cNvPr>
          <p:cNvGraphicFramePr>
            <a:graphicFrameLocks noChangeAspect="1"/>
          </p:cNvGraphicFramePr>
          <p:nvPr/>
        </p:nvGraphicFramePr>
        <p:xfrm>
          <a:off x="5098467" y="5873114"/>
          <a:ext cx="1529900" cy="538298"/>
        </p:xfrm>
        <a:graphic>
          <a:graphicData uri="http://schemas.openxmlformats.org/presentationml/2006/ole">
            <mc:AlternateContent xmlns:mc="http://schemas.openxmlformats.org/markup-compatibility/2006">
              <mc:Choice xmlns:v="urn:schemas-microsoft-com:vml" Requires="v">
                <p:oleObj spid="_x0000_s17553" name="Equation" r:id="rId13" imgW="685800" imgH="241200" progId="Equation.DSMT4">
                  <p:embed/>
                </p:oleObj>
              </mc:Choice>
              <mc:Fallback>
                <p:oleObj name="Equation" r:id="rId13" imgW="685800" imgH="241200" progId="Equation.DSMT4">
                  <p:embed/>
                  <p:pic>
                    <p:nvPicPr>
                      <p:cNvPr id="11" name="Object 10">
                        <a:extLst>
                          <a:ext uri="{FF2B5EF4-FFF2-40B4-BE49-F238E27FC236}">
                            <a16:creationId xmlns:a16="http://schemas.microsoft.com/office/drawing/2014/main" id="{7E4C71FE-EFA9-4762-A1AB-86C39AFD1AC5}"/>
                          </a:ext>
                        </a:extLst>
                      </p:cNvPr>
                      <p:cNvPicPr/>
                      <p:nvPr/>
                    </p:nvPicPr>
                    <p:blipFill>
                      <a:blip r:embed="rId14"/>
                      <a:stretch>
                        <a:fillRect/>
                      </a:stretch>
                    </p:blipFill>
                    <p:spPr>
                      <a:xfrm>
                        <a:off x="5098467" y="5873114"/>
                        <a:ext cx="1529900" cy="538298"/>
                      </a:xfrm>
                      <a:prstGeom prst="rect">
                        <a:avLst/>
                      </a:prstGeom>
                    </p:spPr>
                  </p:pic>
                </p:oleObj>
              </mc:Fallback>
            </mc:AlternateContent>
          </a:graphicData>
        </a:graphic>
      </p:graphicFrame>
      <p:sp>
        <p:nvSpPr>
          <p:cNvPr id="12" name="Slide Number Placeholder 11">
            <a:extLst>
              <a:ext uri="{FF2B5EF4-FFF2-40B4-BE49-F238E27FC236}">
                <a16:creationId xmlns:a16="http://schemas.microsoft.com/office/drawing/2014/main" id="{98448A10-5E85-43A8-8218-3A1E8660F240}"/>
              </a:ext>
            </a:extLst>
          </p:cNvPr>
          <p:cNvSpPr>
            <a:spLocks noGrp="1"/>
          </p:cNvSpPr>
          <p:nvPr>
            <p:ph type="sldNum" sz="quarter" idx="12"/>
          </p:nvPr>
        </p:nvSpPr>
        <p:spPr/>
        <p:txBody>
          <a:bodyPr/>
          <a:lstStyle/>
          <a:p>
            <a:fld id="{112861D5-A0D0-445C-ACB9-80D90C6FBC8F}" type="slidenum">
              <a:rPr lang="en-US" smtClean="0"/>
              <a:t>27</a:t>
            </a:fld>
            <a:endParaRPr lang="en-US"/>
          </a:p>
        </p:txBody>
      </p:sp>
    </p:spTree>
    <p:extLst>
      <p:ext uri="{BB962C8B-B14F-4D97-AF65-F5344CB8AC3E}">
        <p14:creationId xmlns:p14="http://schemas.microsoft.com/office/powerpoint/2010/main" val="109102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5C6E85-1175-4737-8D94-72061E0F4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84" y="0"/>
            <a:ext cx="8927432" cy="6858000"/>
          </a:xfrm>
          <a:prstGeom prst="rect">
            <a:avLst/>
          </a:prstGeom>
        </p:spPr>
      </p:pic>
      <p:sp>
        <p:nvSpPr>
          <p:cNvPr id="2" name="Slide Number Placeholder 1">
            <a:extLst>
              <a:ext uri="{FF2B5EF4-FFF2-40B4-BE49-F238E27FC236}">
                <a16:creationId xmlns:a16="http://schemas.microsoft.com/office/drawing/2014/main" id="{EA04242C-B1CE-4120-9075-623DF17C63F3}"/>
              </a:ext>
            </a:extLst>
          </p:cNvPr>
          <p:cNvSpPr>
            <a:spLocks noGrp="1"/>
          </p:cNvSpPr>
          <p:nvPr>
            <p:ph type="sldNum" sz="quarter" idx="12"/>
          </p:nvPr>
        </p:nvSpPr>
        <p:spPr/>
        <p:txBody>
          <a:bodyPr/>
          <a:lstStyle/>
          <a:p>
            <a:fld id="{FF0CD75F-0C19-479B-9E23-8B71E30D587C}" type="slidenum">
              <a:rPr lang="en-US" smtClean="0"/>
              <a:t>3</a:t>
            </a:fld>
            <a:endParaRPr lang="en-US"/>
          </a:p>
        </p:txBody>
      </p:sp>
    </p:spTree>
    <p:extLst>
      <p:ext uri="{BB962C8B-B14F-4D97-AF65-F5344CB8AC3E}">
        <p14:creationId xmlns:p14="http://schemas.microsoft.com/office/powerpoint/2010/main" val="1869401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AD67-CF19-435D-84F6-64F87427934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Decoherence Corrected Ehrenfest Dynamics using </a:t>
            </a:r>
            <a:r>
              <a:rPr lang="en-US" dirty="0">
                <a:solidFill>
                  <a:srgbClr val="FF0000"/>
                </a:solidFill>
                <a:latin typeface="Times New Roman" panose="02020603050405020304" pitchFamily="18" charset="0"/>
                <a:cs typeface="Times New Roman" panose="02020603050405020304" pitchFamily="18" charset="0"/>
              </a:rPr>
              <a:t>Approximate Electronic States</a:t>
            </a:r>
          </a:p>
        </p:txBody>
      </p:sp>
      <p:sp>
        <p:nvSpPr>
          <p:cNvPr id="6" name="Content Placeholder 2">
            <a:extLst>
              <a:ext uri="{FF2B5EF4-FFF2-40B4-BE49-F238E27FC236}">
                <a16:creationId xmlns:a16="http://schemas.microsoft.com/office/drawing/2014/main" id="{D9EB004B-DC47-4989-A34F-28B84026E543}"/>
              </a:ext>
            </a:extLst>
          </p:cNvPr>
          <p:cNvSpPr>
            <a:spLocks noGrp="1"/>
          </p:cNvSpPr>
          <p:nvPr>
            <p:ph idx="1"/>
          </p:nvPr>
        </p:nvSpPr>
        <p:spPr>
          <a:xfrm>
            <a:off x="838200" y="1690688"/>
            <a:ext cx="10515600" cy="4486275"/>
          </a:xfrm>
        </p:spPr>
        <p:txBody>
          <a:bodyPr>
            <a:normAutofit/>
          </a:bodyPr>
          <a:lstStyle/>
          <a:p>
            <a:r>
              <a:rPr lang="en-US" sz="2400" dirty="0">
                <a:latin typeface="Times New Roman" panose="02020603050405020304" pitchFamily="18" charset="0"/>
                <a:cs typeface="Times New Roman" panose="02020603050405020304" pitchFamily="18" charset="0"/>
              </a:rPr>
              <a:t>Efficient propagation of classical degrees of freedom on the Ehrenfest potential energy surface (PES)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Refines trajectory dynamics with properties of the approximate electronic states to avoid the qualitative error of mean-field PES propagation of standard Ehrenfest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Refinements from the decoherence correction are applied without computing the full electronic </a:t>
            </a:r>
            <a:r>
              <a:rPr lang="en-US" sz="2400" dirty="0" err="1">
                <a:latin typeface="Times New Roman" panose="02020603050405020304" pitchFamily="18" charset="0"/>
                <a:cs typeface="Times New Roman" panose="02020603050405020304" pitchFamily="18" charset="0"/>
              </a:rPr>
              <a:t>eigenspectrum</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Can be applied to systems where computing the full </a:t>
            </a:r>
            <a:r>
              <a:rPr lang="en-US" sz="2400" dirty="0" err="1">
                <a:solidFill>
                  <a:srgbClr val="FF0000"/>
                </a:solidFill>
                <a:latin typeface="Times New Roman" panose="02020603050405020304" pitchFamily="18" charset="0"/>
                <a:cs typeface="Times New Roman" panose="02020603050405020304" pitchFamily="18" charset="0"/>
              </a:rPr>
              <a:t>eigenspectrum</a:t>
            </a:r>
            <a:r>
              <a:rPr lang="en-US" sz="2400" dirty="0">
                <a:solidFill>
                  <a:srgbClr val="FF0000"/>
                </a:solidFill>
                <a:latin typeface="Times New Roman" panose="02020603050405020304" pitchFamily="18" charset="0"/>
                <a:cs typeface="Times New Roman" panose="02020603050405020304" pitchFamily="18" charset="0"/>
              </a:rPr>
              <a:t> would cause dynamics simulations to become intractable!</a:t>
            </a:r>
          </a:p>
        </p:txBody>
      </p:sp>
      <p:sp>
        <p:nvSpPr>
          <p:cNvPr id="7" name="Slide Number Placeholder 6">
            <a:extLst>
              <a:ext uri="{FF2B5EF4-FFF2-40B4-BE49-F238E27FC236}">
                <a16:creationId xmlns:a16="http://schemas.microsoft.com/office/drawing/2014/main" id="{F0A19D43-3F81-4296-8A67-CEF9EE158ED0}"/>
              </a:ext>
            </a:extLst>
          </p:cNvPr>
          <p:cNvSpPr>
            <a:spLocks noGrp="1"/>
          </p:cNvSpPr>
          <p:nvPr>
            <p:ph type="sldNum" sz="quarter" idx="12"/>
          </p:nvPr>
        </p:nvSpPr>
        <p:spPr/>
        <p:txBody>
          <a:bodyPr/>
          <a:lstStyle/>
          <a:p>
            <a:fld id="{FF0CD75F-0C19-479B-9E23-8B71E30D587C}" type="slidenum">
              <a:rPr lang="en-US" smtClean="0"/>
              <a:t>4</a:t>
            </a:fld>
            <a:endParaRPr lang="en-US"/>
          </a:p>
        </p:txBody>
      </p:sp>
    </p:spTree>
    <p:extLst>
      <p:ext uri="{BB962C8B-B14F-4D97-AF65-F5344CB8AC3E}">
        <p14:creationId xmlns:p14="http://schemas.microsoft.com/office/powerpoint/2010/main" val="888566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96FA-6846-497F-8A66-E45EC1A86CA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Correcting Dynamics for Electronic Coherence Loss</a:t>
            </a:r>
          </a:p>
        </p:txBody>
      </p:sp>
      <p:sp>
        <p:nvSpPr>
          <p:cNvPr id="3" name="Content Placeholder 2">
            <a:extLst>
              <a:ext uri="{FF2B5EF4-FFF2-40B4-BE49-F238E27FC236}">
                <a16:creationId xmlns:a16="http://schemas.microsoft.com/office/drawing/2014/main" id="{B1B36A8E-A101-405B-86FE-3F52E610ECCD}"/>
              </a:ext>
            </a:extLst>
          </p:cNvPr>
          <p:cNvSpPr>
            <a:spLocks noGrp="1"/>
          </p:cNvSpPr>
          <p:nvPr>
            <p:ph idx="1"/>
          </p:nvPr>
        </p:nvSpPr>
        <p:spPr>
          <a:xfrm>
            <a:off x="487524" y="1616360"/>
            <a:ext cx="11216951" cy="4969168"/>
          </a:xfrm>
        </p:spPr>
        <p:txBody>
          <a:bodyPr>
            <a:noAutofit/>
          </a:bodyPr>
          <a:lstStyle/>
          <a:p>
            <a:pPr marL="457200" indent="-457200">
              <a:lnSpc>
                <a:spcPct val="120000"/>
              </a:lnSpc>
              <a:spcBef>
                <a:spcPts val="0"/>
              </a:spcBef>
              <a:buFont typeface="+mj-lt"/>
              <a:buAutoNum type="arabicParenR"/>
            </a:pPr>
            <a:r>
              <a:rPr lang="en-US" sz="1200" b="0" i="0" u="none" strike="noStrike" baseline="0" dirty="0">
                <a:latin typeface="Times New Roman" panose="02020603050405020304" pitchFamily="18" charset="0"/>
                <a:cs typeface="Times New Roman" panose="02020603050405020304" pitchFamily="18" charset="0"/>
              </a:rPr>
              <a:t>B. J. Schwartz and P. J. </a:t>
            </a:r>
            <a:r>
              <a:rPr lang="en-US" sz="1200" b="0" i="0" u="none" strike="noStrike" baseline="0" dirty="0" err="1">
                <a:latin typeface="Times New Roman" panose="02020603050405020304" pitchFamily="18" charset="0"/>
                <a:cs typeface="Times New Roman" panose="02020603050405020304" pitchFamily="18" charset="0"/>
              </a:rPr>
              <a:t>Rossky</a:t>
            </a:r>
            <a:r>
              <a:rPr lang="en-US" sz="1200" b="0" i="0" u="none" strike="noStrike" baseline="0" dirty="0">
                <a:latin typeface="Times New Roman" panose="02020603050405020304" pitchFamily="18" charset="0"/>
                <a:cs typeface="Times New Roman" panose="02020603050405020304" pitchFamily="18" charset="0"/>
              </a:rPr>
              <a:t>, J. Chem. Phys. </a:t>
            </a:r>
            <a:r>
              <a:rPr lang="en-US" sz="1200" b="1" i="0" u="none" strike="noStrike" baseline="0" dirty="0">
                <a:latin typeface="Times New Roman" panose="02020603050405020304" pitchFamily="18" charset="0"/>
                <a:cs typeface="Times New Roman" panose="02020603050405020304" pitchFamily="18" charset="0"/>
              </a:rPr>
              <a:t>101</a:t>
            </a:r>
            <a:r>
              <a:rPr lang="en-US" sz="1200" b="0" i="0" u="none" strike="noStrike" baseline="0" dirty="0">
                <a:latin typeface="Times New Roman" panose="02020603050405020304" pitchFamily="18" charset="0"/>
                <a:cs typeface="Times New Roman" panose="02020603050405020304" pitchFamily="18" charset="0"/>
              </a:rPr>
              <a:t>, (1994) 6902.</a:t>
            </a:r>
          </a:p>
          <a:p>
            <a:pPr marL="457200" indent="-457200">
              <a:lnSpc>
                <a:spcPct val="120000"/>
              </a:lnSpc>
              <a:spcBef>
                <a:spcPts val="0"/>
              </a:spcBef>
              <a:buFont typeface="+mj-lt"/>
              <a:buAutoNum type="arabicParenR"/>
            </a:pPr>
            <a:r>
              <a:rPr lang="en-US" sz="1200" b="0" i="0" u="none" strike="noStrike" baseline="0" dirty="0">
                <a:latin typeface="Times New Roman" panose="02020603050405020304" pitchFamily="18" charset="0"/>
                <a:cs typeface="Times New Roman" panose="02020603050405020304" pitchFamily="18" charset="0"/>
              </a:rPr>
              <a:t>E. R. Bittner and P. J. </a:t>
            </a:r>
            <a:r>
              <a:rPr lang="en-US" sz="1200" b="0" i="0" u="none" strike="noStrike" baseline="0" dirty="0" err="1">
                <a:latin typeface="Times New Roman" panose="02020603050405020304" pitchFamily="18" charset="0"/>
                <a:cs typeface="Times New Roman" panose="02020603050405020304" pitchFamily="18" charset="0"/>
              </a:rPr>
              <a:t>Rossky</a:t>
            </a:r>
            <a:r>
              <a:rPr lang="en-US" sz="1200" b="0" i="0" u="none" strike="noStrike" baseline="0" dirty="0">
                <a:latin typeface="Times New Roman" panose="02020603050405020304" pitchFamily="18" charset="0"/>
                <a:cs typeface="Times New Roman" panose="02020603050405020304" pitchFamily="18" charset="0"/>
              </a:rPr>
              <a:t>, J. Chem. Phys. </a:t>
            </a:r>
            <a:r>
              <a:rPr lang="en-US" sz="1200" b="1" i="0" u="none" strike="noStrike" baseline="0" dirty="0">
                <a:latin typeface="Times New Roman" panose="02020603050405020304" pitchFamily="18" charset="0"/>
                <a:cs typeface="Times New Roman" panose="02020603050405020304" pitchFamily="18" charset="0"/>
              </a:rPr>
              <a:t>103</a:t>
            </a:r>
            <a:r>
              <a:rPr lang="en-US" sz="1200" b="0" i="0" u="none" strike="noStrike" baseline="0" dirty="0">
                <a:latin typeface="Times New Roman" panose="02020603050405020304" pitchFamily="18" charset="0"/>
                <a:cs typeface="Times New Roman" panose="02020603050405020304" pitchFamily="18" charset="0"/>
              </a:rPr>
              <a:t>, (1995) 8130.</a:t>
            </a:r>
            <a:endParaRPr lang="en-US" sz="1200" dirty="0">
              <a:latin typeface="Times New Roman" panose="02020603050405020304" pitchFamily="18" charset="0"/>
              <a:cs typeface="Times New Roman" panose="02020603050405020304" pitchFamily="18" charset="0"/>
            </a:endParaRPr>
          </a:p>
          <a:p>
            <a:pPr marL="457200" indent="-457200">
              <a:lnSpc>
                <a:spcPct val="120000"/>
              </a:lnSpc>
              <a:spcBef>
                <a:spcPts val="0"/>
              </a:spcBef>
              <a:buFont typeface="+mj-lt"/>
              <a:buAutoNum type="arabicParenR"/>
            </a:pPr>
            <a:r>
              <a:rPr lang="en-US" sz="1200" dirty="0">
                <a:latin typeface="Times New Roman" panose="02020603050405020304" pitchFamily="18" charset="0"/>
                <a:cs typeface="Times New Roman" panose="02020603050405020304" pitchFamily="18" charset="0"/>
              </a:rPr>
              <a:t>B. J. Schwartz, E. R. Bittner, O. V. </a:t>
            </a:r>
            <a:r>
              <a:rPr lang="en-US" sz="1200" dirty="0" err="1">
                <a:latin typeface="Times New Roman" panose="02020603050405020304" pitchFamily="18" charset="0"/>
                <a:cs typeface="Times New Roman" panose="02020603050405020304" pitchFamily="18" charset="0"/>
              </a:rPr>
              <a:t>Prezhdo</a:t>
            </a:r>
            <a:r>
              <a:rPr lang="en-US" sz="1200" dirty="0">
                <a:latin typeface="Times New Roman" panose="02020603050405020304" pitchFamily="18" charset="0"/>
                <a:cs typeface="Times New Roman" panose="02020603050405020304" pitchFamily="18" charset="0"/>
              </a:rPr>
              <a:t>, P. J. </a:t>
            </a:r>
            <a:r>
              <a:rPr lang="en-US" sz="1200" dirty="0" err="1">
                <a:latin typeface="Times New Roman" panose="02020603050405020304" pitchFamily="18" charset="0"/>
                <a:cs typeface="Times New Roman" panose="02020603050405020304" pitchFamily="18" charset="0"/>
              </a:rPr>
              <a:t>Rossky</a:t>
            </a:r>
            <a:r>
              <a:rPr lang="en-US" sz="1200" dirty="0">
                <a:latin typeface="Times New Roman" panose="02020603050405020304" pitchFamily="18" charset="0"/>
                <a:cs typeface="Times New Roman" panose="02020603050405020304" pitchFamily="18" charset="0"/>
              </a:rPr>
              <a:t> The Journal of Chemical Physics </a:t>
            </a:r>
            <a:r>
              <a:rPr lang="en-US" sz="1200" b="1" dirty="0">
                <a:latin typeface="Times New Roman" panose="02020603050405020304" pitchFamily="18" charset="0"/>
                <a:cs typeface="Times New Roman" panose="02020603050405020304" pitchFamily="18" charset="0"/>
              </a:rPr>
              <a:t>104</a:t>
            </a:r>
            <a:r>
              <a:rPr lang="en-US" sz="1200" dirty="0">
                <a:latin typeface="Times New Roman" panose="02020603050405020304" pitchFamily="18" charset="0"/>
                <a:cs typeface="Times New Roman" panose="02020603050405020304" pitchFamily="18" charset="0"/>
              </a:rPr>
              <a:t> (1996) 5942.</a:t>
            </a:r>
          </a:p>
          <a:p>
            <a:pPr marL="457200" indent="-457200">
              <a:lnSpc>
                <a:spcPct val="120000"/>
              </a:lnSpc>
              <a:spcBef>
                <a:spcPts val="0"/>
              </a:spcBef>
              <a:buFont typeface="+mj-lt"/>
              <a:buAutoNum type="arabicParenR"/>
            </a:pPr>
            <a:r>
              <a:rPr lang="en-US" sz="1200" b="0" i="0" u="none" strike="noStrike" baseline="0" dirty="0">
                <a:latin typeface="Times New Roman" panose="02020603050405020304" pitchFamily="18" charset="0"/>
                <a:cs typeface="Times New Roman" panose="02020603050405020304" pitchFamily="18" charset="0"/>
              </a:rPr>
              <a:t>O. V. </a:t>
            </a:r>
            <a:r>
              <a:rPr lang="en-US" sz="1200" b="0" i="0" u="none" strike="noStrike" baseline="0" dirty="0" err="1">
                <a:latin typeface="Times New Roman" panose="02020603050405020304" pitchFamily="18" charset="0"/>
                <a:cs typeface="Times New Roman" panose="02020603050405020304" pitchFamily="18" charset="0"/>
              </a:rPr>
              <a:t>Prezhdo</a:t>
            </a:r>
            <a:r>
              <a:rPr lang="en-US" sz="1200" b="0" i="0" u="none" strike="noStrike" baseline="0" dirty="0">
                <a:latin typeface="Times New Roman" panose="02020603050405020304" pitchFamily="18" charset="0"/>
                <a:cs typeface="Times New Roman" panose="02020603050405020304" pitchFamily="18" charset="0"/>
              </a:rPr>
              <a:t> and P. J. </a:t>
            </a:r>
            <a:r>
              <a:rPr lang="en-US" sz="1200" b="0" i="0" u="none" strike="noStrike" baseline="0" dirty="0" err="1">
                <a:latin typeface="Times New Roman" panose="02020603050405020304" pitchFamily="18" charset="0"/>
                <a:cs typeface="Times New Roman" panose="02020603050405020304" pitchFamily="18" charset="0"/>
              </a:rPr>
              <a:t>Rossky</a:t>
            </a:r>
            <a:r>
              <a:rPr lang="en-US" sz="1200" b="0" i="0" u="none" strike="noStrike" baseline="0" dirty="0">
                <a:latin typeface="Times New Roman" panose="02020603050405020304" pitchFamily="18" charset="0"/>
                <a:cs typeface="Times New Roman" panose="02020603050405020304" pitchFamily="18" charset="0"/>
              </a:rPr>
              <a:t>, J. Chem. Phys. </a:t>
            </a:r>
            <a:r>
              <a:rPr lang="en-US" sz="1200" b="1" i="0" u="none" strike="noStrike" baseline="0" dirty="0">
                <a:latin typeface="Times New Roman" panose="02020603050405020304" pitchFamily="18" charset="0"/>
                <a:cs typeface="Times New Roman" panose="02020603050405020304" pitchFamily="18" charset="0"/>
              </a:rPr>
              <a:t>107</a:t>
            </a:r>
            <a:r>
              <a:rPr lang="en-US" sz="1200" dirty="0">
                <a:latin typeface="Times New Roman" panose="02020603050405020304" pitchFamily="18" charset="0"/>
                <a:cs typeface="Times New Roman" panose="02020603050405020304" pitchFamily="18" charset="0"/>
              </a:rPr>
              <a:t> </a:t>
            </a:r>
            <a:r>
              <a:rPr lang="en-US" sz="1200" b="0" i="0" u="none" strike="noStrike" baseline="0" dirty="0">
                <a:latin typeface="Times New Roman" panose="02020603050405020304" pitchFamily="18" charset="0"/>
                <a:cs typeface="Times New Roman" panose="02020603050405020304" pitchFamily="18" charset="0"/>
              </a:rPr>
              <a:t>(1997) 825.</a:t>
            </a:r>
            <a:endParaRPr lang="en-US" sz="1200" b="1" dirty="0">
              <a:latin typeface="Times New Roman" panose="02020603050405020304" pitchFamily="18" charset="0"/>
              <a:cs typeface="Times New Roman" panose="02020603050405020304" pitchFamily="18" charset="0"/>
            </a:endParaRPr>
          </a:p>
          <a:p>
            <a:pPr marL="457200" indent="-457200">
              <a:lnSpc>
                <a:spcPct val="120000"/>
              </a:lnSpc>
              <a:spcBef>
                <a:spcPts val="0"/>
              </a:spcBef>
              <a:buFont typeface="+mj-lt"/>
              <a:buAutoNum type="arabicParenR"/>
            </a:pPr>
            <a:r>
              <a:rPr lang="en-US" sz="1200" dirty="0">
                <a:latin typeface="Times New Roman" panose="02020603050405020304" pitchFamily="18" charset="0"/>
                <a:cs typeface="Times New Roman" panose="02020603050405020304" pitchFamily="18" charset="0"/>
              </a:rPr>
              <a:t>M. </a:t>
            </a:r>
            <a:r>
              <a:rPr lang="en-US" sz="1200" dirty="0" err="1">
                <a:latin typeface="Times New Roman" panose="02020603050405020304" pitchFamily="18" charset="0"/>
                <a:cs typeface="Times New Roman" panose="02020603050405020304" pitchFamily="18" charset="0"/>
              </a:rPr>
              <a:t>Thachuk</a:t>
            </a:r>
            <a:r>
              <a:rPr lang="en-US" sz="1200" dirty="0">
                <a:latin typeface="Times New Roman" panose="02020603050405020304" pitchFamily="18" charset="0"/>
                <a:cs typeface="Times New Roman" panose="02020603050405020304" pitchFamily="18" charset="0"/>
              </a:rPr>
              <a:t>, M. Y. Ivanov, and D. M. Wardlaw, The Journal of Chemical Physics </a:t>
            </a:r>
            <a:r>
              <a:rPr lang="en-US" sz="1200" b="1" dirty="0">
                <a:latin typeface="Times New Roman" panose="02020603050405020304" pitchFamily="18" charset="0"/>
                <a:cs typeface="Times New Roman" panose="02020603050405020304" pitchFamily="18" charset="0"/>
              </a:rPr>
              <a:t>109</a:t>
            </a:r>
            <a:r>
              <a:rPr lang="en-US" sz="1200" dirty="0">
                <a:latin typeface="Times New Roman" panose="02020603050405020304" pitchFamily="18" charset="0"/>
                <a:cs typeface="Times New Roman" panose="02020603050405020304" pitchFamily="18" charset="0"/>
              </a:rPr>
              <a:t> (1998) 5747.</a:t>
            </a:r>
          </a:p>
          <a:p>
            <a:pPr marL="457200" indent="-457200">
              <a:lnSpc>
                <a:spcPct val="120000"/>
              </a:lnSpc>
              <a:spcBef>
                <a:spcPts val="0"/>
              </a:spcBef>
              <a:buFont typeface="+mj-lt"/>
              <a:buAutoNum type="arabicParenR"/>
            </a:pPr>
            <a:r>
              <a:rPr lang="en-US" sz="1200" dirty="0">
                <a:latin typeface="Times New Roman" panose="02020603050405020304" pitchFamily="18" charset="0"/>
                <a:cs typeface="Times New Roman" panose="02020603050405020304" pitchFamily="18" charset="0"/>
              </a:rPr>
              <a:t>J.-Y. Fang, and S. </a:t>
            </a:r>
            <a:r>
              <a:rPr lang="en-US" sz="1200" dirty="0" err="1">
                <a:latin typeface="Times New Roman" panose="02020603050405020304" pitchFamily="18" charset="0"/>
                <a:cs typeface="Times New Roman" panose="02020603050405020304" pitchFamily="18" charset="0"/>
              </a:rPr>
              <a:t>Hammes</a:t>
            </a:r>
            <a:r>
              <a:rPr lang="en-US" sz="1200" dirty="0">
                <a:latin typeface="Times New Roman" panose="02020603050405020304" pitchFamily="18" charset="0"/>
                <a:cs typeface="Times New Roman" panose="02020603050405020304" pitchFamily="18" charset="0"/>
              </a:rPr>
              <a:t>-Schiffer, The Journal of Physical Chemistry A </a:t>
            </a:r>
            <a:r>
              <a:rPr lang="en-US" sz="1200" b="1" dirty="0">
                <a:latin typeface="Times New Roman" panose="02020603050405020304" pitchFamily="18" charset="0"/>
                <a:cs typeface="Times New Roman" panose="02020603050405020304" pitchFamily="18" charset="0"/>
              </a:rPr>
              <a:t>103</a:t>
            </a:r>
            <a:r>
              <a:rPr lang="en-US" sz="1200" dirty="0">
                <a:latin typeface="Times New Roman" panose="02020603050405020304" pitchFamily="18" charset="0"/>
                <a:cs typeface="Times New Roman" panose="02020603050405020304" pitchFamily="18" charset="0"/>
              </a:rPr>
              <a:t> (1999) 9399.</a:t>
            </a:r>
          </a:p>
          <a:p>
            <a:pPr marL="457200" indent="-457200">
              <a:lnSpc>
                <a:spcPct val="120000"/>
              </a:lnSpc>
              <a:spcBef>
                <a:spcPts val="0"/>
              </a:spcBef>
              <a:buFont typeface="+mj-lt"/>
              <a:buAutoNum type="arabicParenR"/>
            </a:pPr>
            <a:r>
              <a:rPr lang="en-US" sz="1200" dirty="0">
                <a:latin typeface="Times New Roman" panose="02020603050405020304" pitchFamily="18" charset="0"/>
                <a:cs typeface="Times New Roman" panose="02020603050405020304" pitchFamily="18" charset="0"/>
              </a:rPr>
              <a:t>M. Ben-Nun, J. Quenneville, and T. J. Martínez, The Journal of Physical Chemistry A </a:t>
            </a:r>
            <a:r>
              <a:rPr lang="en-US" sz="1200" b="1" dirty="0">
                <a:latin typeface="Times New Roman" panose="02020603050405020304" pitchFamily="18" charset="0"/>
                <a:cs typeface="Times New Roman" panose="02020603050405020304" pitchFamily="18" charset="0"/>
              </a:rPr>
              <a:t>104</a:t>
            </a:r>
            <a:r>
              <a:rPr lang="en-US" sz="1200" dirty="0">
                <a:latin typeface="Times New Roman" panose="02020603050405020304" pitchFamily="18" charset="0"/>
                <a:cs typeface="Times New Roman" panose="02020603050405020304" pitchFamily="18" charset="0"/>
              </a:rPr>
              <a:t> (2000) 5161.</a:t>
            </a:r>
          </a:p>
          <a:p>
            <a:pPr marL="457200" indent="-457200">
              <a:lnSpc>
                <a:spcPct val="120000"/>
              </a:lnSpc>
              <a:spcBef>
                <a:spcPts val="0"/>
              </a:spcBef>
              <a:buFont typeface="+mj-lt"/>
              <a:buAutoNum type="arabicParenR"/>
            </a:pPr>
            <a:r>
              <a:rPr lang="en-US" sz="1200" b="0" i="0" u="none" strike="noStrike" baseline="0" dirty="0">
                <a:latin typeface="Times New Roman" panose="02020603050405020304" pitchFamily="18" charset="0"/>
                <a:cs typeface="Times New Roman" panose="02020603050405020304" pitchFamily="18" charset="0"/>
              </a:rPr>
              <a:t>M. D. Hack and D. G. </a:t>
            </a:r>
            <a:r>
              <a:rPr lang="en-US" sz="1200" b="0" i="0" u="none" strike="noStrike" baseline="0" dirty="0" err="1">
                <a:latin typeface="Times New Roman" panose="02020603050405020304" pitchFamily="18" charset="0"/>
                <a:cs typeface="Times New Roman" panose="02020603050405020304" pitchFamily="18" charset="0"/>
              </a:rPr>
              <a:t>Truhlar</a:t>
            </a:r>
            <a:r>
              <a:rPr lang="en-US" sz="1200" b="0" i="0" u="none" strike="noStrike" baseline="0" dirty="0">
                <a:latin typeface="Times New Roman" panose="02020603050405020304" pitchFamily="18" charset="0"/>
                <a:cs typeface="Times New Roman" panose="02020603050405020304" pitchFamily="18" charset="0"/>
              </a:rPr>
              <a:t>, J. Chem. Phys. </a:t>
            </a:r>
            <a:r>
              <a:rPr lang="en-US" sz="1200" b="1" i="0" u="none" strike="noStrike" baseline="0" dirty="0">
                <a:latin typeface="Times New Roman" panose="02020603050405020304" pitchFamily="18" charset="0"/>
                <a:cs typeface="Times New Roman" panose="02020603050405020304" pitchFamily="18" charset="0"/>
              </a:rPr>
              <a:t>114</a:t>
            </a:r>
            <a:r>
              <a:rPr lang="en-US" sz="1200" b="0" i="0" u="none" strike="noStrike" baseline="0" dirty="0">
                <a:latin typeface="Times New Roman" panose="02020603050405020304" pitchFamily="18" charset="0"/>
                <a:cs typeface="Times New Roman" panose="02020603050405020304" pitchFamily="18" charset="0"/>
              </a:rPr>
              <a:t> (2001) 9305.</a:t>
            </a:r>
            <a:endParaRPr lang="en-US" sz="1200" dirty="0">
              <a:latin typeface="Times New Roman" panose="02020603050405020304" pitchFamily="18" charset="0"/>
              <a:cs typeface="Times New Roman" panose="02020603050405020304" pitchFamily="18" charset="0"/>
            </a:endParaRPr>
          </a:p>
          <a:p>
            <a:pPr marL="457200" indent="-457200">
              <a:lnSpc>
                <a:spcPct val="120000"/>
              </a:lnSpc>
              <a:spcBef>
                <a:spcPts val="0"/>
              </a:spcBef>
              <a:buFont typeface="+mj-lt"/>
              <a:buAutoNum type="arabicParenR"/>
            </a:pPr>
            <a:r>
              <a:rPr lang="en-US" sz="1200" dirty="0">
                <a:latin typeface="Times New Roman" panose="02020603050405020304" pitchFamily="18" charset="0"/>
                <a:cs typeface="Times New Roman" panose="02020603050405020304" pitchFamily="18" charset="0"/>
              </a:rPr>
              <a:t>C. Zhu, S. </a:t>
            </a:r>
            <a:r>
              <a:rPr lang="en-US" sz="1200" dirty="0" err="1">
                <a:latin typeface="Times New Roman" panose="02020603050405020304" pitchFamily="18" charset="0"/>
                <a:cs typeface="Times New Roman" panose="02020603050405020304" pitchFamily="18" charset="0"/>
              </a:rPr>
              <a:t>Nangia</a:t>
            </a:r>
            <a:r>
              <a:rPr lang="en-US" sz="1200" dirty="0">
                <a:latin typeface="Times New Roman" panose="02020603050405020304" pitchFamily="18" charset="0"/>
                <a:cs typeface="Times New Roman" panose="02020603050405020304" pitchFamily="18" charset="0"/>
              </a:rPr>
              <a:t>, A. W. Jasper, D. G. </a:t>
            </a:r>
            <a:r>
              <a:rPr lang="en-US" sz="1200" dirty="0" err="1">
                <a:latin typeface="Times New Roman" panose="02020603050405020304" pitchFamily="18" charset="0"/>
                <a:cs typeface="Times New Roman" panose="02020603050405020304" pitchFamily="18" charset="0"/>
              </a:rPr>
              <a:t>Truhlar</a:t>
            </a:r>
            <a:r>
              <a:rPr lang="en-US" sz="1200" dirty="0">
                <a:latin typeface="Times New Roman" panose="02020603050405020304" pitchFamily="18" charset="0"/>
                <a:cs typeface="Times New Roman" panose="02020603050405020304" pitchFamily="18" charset="0"/>
              </a:rPr>
              <a:t>, The Journal of Chemical Physics </a:t>
            </a:r>
            <a:r>
              <a:rPr lang="en-US" sz="1200" b="1" dirty="0">
                <a:latin typeface="Times New Roman" panose="02020603050405020304" pitchFamily="18" charset="0"/>
                <a:cs typeface="Times New Roman" panose="02020603050405020304" pitchFamily="18" charset="0"/>
              </a:rPr>
              <a:t>121</a:t>
            </a:r>
            <a:r>
              <a:rPr lang="en-US" sz="1200" dirty="0">
                <a:latin typeface="Times New Roman" panose="02020603050405020304" pitchFamily="18" charset="0"/>
                <a:cs typeface="Times New Roman" panose="02020603050405020304" pitchFamily="18" charset="0"/>
              </a:rPr>
              <a:t> (2004) 7658.</a:t>
            </a:r>
            <a:endParaRPr lang="en-US" sz="1200" b="1" dirty="0">
              <a:latin typeface="Times New Roman" panose="02020603050405020304" pitchFamily="18" charset="0"/>
              <a:cs typeface="Times New Roman" panose="02020603050405020304" pitchFamily="18" charset="0"/>
            </a:endParaRPr>
          </a:p>
          <a:p>
            <a:pPr marL="457200" indent="-457200">
              <a:lnSpc>
                <a:spcPct val="120000"/>
              </a:lnSpc>
              <a:spcBef>
                <a:spcPts val="0"/>
              </a:spcBef>
              <a:buFont typeface="+mj-lt"/>
              <a:buAutoNum type="arabicParenR"/>
            </a:pPr>
            <a:r>
              <a:rPr lang="en-US" sz="1200" dirty="0">
                <a:latin typeface="Times New Roman" panose="02020603050405020304" pitchFamily="18" charset="0"/>
                <a:cs typeface="Times New Roman" panose="02020603050405020304" pitchFamily="18" charset="0"/>
              </a:rPr>
              <a:t>M. J. Bedard-Hearn, R. E. Larsen, and B. J. Schwartz, The Journal of Chemical Physics </a:t>
            </a:r>
            <a:r>
              <a:rPr lang="en-US" sz="1200" b="1" dirty="0">
                <a:latin typeface="Times New Roman" panose="02020603050405020304" pitchFamily="18" charset="0"/>
                <a:cs typeface="Times New Roman" panose="02020603050405020304" pitchFamily="18" charset="0"/>
              </a:rPr>
              <a:t>123</a:t>
            </a:r>
            <a:r>
              <a:rPr lang="en-US" sz="1200" dirty="0">
                <a:latin typeface="Times New Roman" panose="02020603050405020304" pitchFamily="18" charset="0"/>
                <a:cs typeface="Times New Roman" panose="02020603050405020304" pitchFamily="18" charset="0"/>
              </a:rPr>
              <a:t> (2005) 234106.</a:t>
            </a:r>
          </a:p>
          <a:p>
            <a:pPr marL="457200" indent="-457200">
              <a:lnSpc>
                <a:spcPct val="120000"/>
              </a:lnSpc>
              <a:spcBef>
                <a:spcPts val="0"/>
              </a:spcBef>
              <a:buFont typeface="+mj-lt"/>
              <a:buAutoNum type="arabicParenR"/>
            </a:pPr>
            <a:r>
              <a:rPr lang="en-US" sz="1200" dirty="0">
                <a:latin typeface="Times New Roman" panose="02020603050405020304" pitchFamily="18" charset="0"/>
                <a:cs typeface="Times New Roman" panose="02020603050405020304" pitchFamily="18" charset="0"/>
              </a:rPr>
              <a:t>G. </a:t>
            </a:r>
            <a:r>
              <a:rPr lang="en-US" sz="1200" dirty="0" err="1">
                <a:latin typeface="Times New Roman" panose="02020603050405020304" pitchFamily="18" charset="0"/>
                <a:cs typeface="Times New Roman" panose="02020603050405020304" pitchFamily="18" charset="0"/>
              </a:rPr>
              <a:t>Granucci</a:t>
            </a:r>
            <a:r>
              <a:rPr lang="en-US" sz="1200" dirty="0">
                <a:latin typeface="Times New Roman" panose="02020603050405020304" pitchFamily="18" charset="0"/>
                <a:cs typeface="Times New Roman" panose="02020603050405020304" pitchFamily="18" charset="0"/>
              </a:rPr>
              <a:t>, and M. Persico, The Journal of Chemical Physics </a:t>
            </a:r>
            <a:r>
              <a:rPr lang="en-US" sz="1200" b="1" dirty="0">
                <a:latin typeface="Times New Roman" panose="02020603050405020304" pitchFamily="18" charset="0"/>
                <a:cs typeface="Times New Roman" panose="02020603050405020304" pitchFamily="18" charset="0"/>
              </a:rPr>
              <a:t>126</a:t>
            </a:r>
            <a:r>
              <a:rPr lang="en-US" sz="1200" dirty="0">
                <a:latin typeface="Times New Roman" panose="02020603050405020304" pitchFamily="18" charset="0"/>
                <a:cs typeface="Times New Roman" panose="02020603050405020304" pitchFamily="18" charset="0"/>
              </a:rPr>
              <a:t> (2007) 134114.</a:t>
            </a:r>
          </a:p>
          <a:p>
            <a:pPr marL="457200" indent="-457200">
              <a:lnSpc>
                <a:spcPct val="120000"/>
              </a:lnSpc>
              <a:spcBef>
                <a:spcPts val="0"/>
              </a:spcBef>
              <a:buFont typeface="+mj-lt"/>
              <a:buAutoNum type="arabicParenR"/>
            </a:pPr>
            <a:r>
              <a:rPr lang="it-IT" sz="1200" b="0" i="0" u="none" strike="noStrike" baseline="0" dirty="0">
                <a:latin typeface="Times New Roman" panose="02020603050405020304" pitchFamily="18" charset="0"/>
                <a:cs typeface="Times New Roman" panose="02020603050405020304" pitchFamily="18" charset="0"/>
              </a:rPr>
              <a:t>G. Granucci, M. Persico, and A. Zoccante, J. Chem. Phys. </a:t>
            </a:r>
            <a:r>
              <a:rPr lang="it-IT" sz="1200" b="1" i="0" u="none" strike="noStrike" baseline="0" dirty="0">
                <a:latin typeface="Times New Roman" panose="02020603050405020304" pitchFamily="18" charset="0"/>
                <a:cs typeface="Times New Roman" panose="02020603050405020304" pitchFamily="18" charset="0"/>
              </a:rPr>
              <a:t>133</a:t>
            </a:r>
            <a:r>
              <a:rPr lang="it-IT" sz="1200" b="0" i="0" u="none" strike="noStrike" baseline="0" dirty="0">
                <a:latin typeface="Times New Roman" panose="02020603050405020304" pitchFamily="18" charset="0"/>
                <a:cs typeface="Times New Roman" panose="02020603050405020304" pitchFamily="18" charset="0"/>
              </a:rPr>
              <a:t>, 134111 (2010).</a:t>
            </a:r>
            <a:endParaRPr lang="en-US" sz="1200" dirty="0">
              <a:latin typeface="Times New Roman" panose="02020603050405020304" pitchFamily="18" charset="0"/>
              <a:cs typeface="Times New Roman" panose="02020603050405020304" pitchFamily="18" charset="0"/>
            </a:endParaRPr>
          </a:p>
          <a:p>
            <a:pPr marL="457200" indent="-457200">
              <a:lnSpc>
                <a:spcPct val="120000"/>
              </a:lnSpc>
              <a:spcBef>
                <a:spcPts val="0"/>
              </a:spcBef>
              <a:buFont typeface="+mj-lt"/>
              <a:buAutoNum type="arabicParenR"/>
            </a:pPr>
            <a:r>
              <a:rPr lang="en-US" sz="1200" dirty="0">
                <a:latin typeface="Times New Roman" panose="02020603050405020304" pitchFamily="18" charset="0"/>
                <a:cs typeface="Times New Roman" panose="02020603050405020304" pitchFamily="18" charset="0"/>
              </a:rPr>
              <a:t>H. M. Jaeger, S. Fischer, and O. V. </a:t>
            </a:r>
            <a:r>
              <a:rPr lang="en-US" sz="1200" dirty="0" err="1">
                <a:latin typeface="Times New Roman" panose="02020603050405020304" pitchFamily="18" charset="0"/>
                <a:cs typeface="Times New Roman" panose="02020603050405020304" pitchFamily="18" charset="0"/>
              </a:rPr>
              <a:t>Prezhdo</a:t>
            </a:r>
            <a:r>
              <a:rPr lang="en-US" sz="1200" dirty="0">
                <a:latin typeface="Times New Roman" panose="02020603050405020304" pitchFamily="18" charset="0"/>
                <a:cs typeface="Times New Roman" panose="02020603050405020304" pitchFamily="18" charset="0"/>
              </a:rPr>
              <a:t>, The Journal of Chemical Physics </a:t>
            </a:r>
            <a:r>
              <a:rPr lang="en-US" sz="1200" b="1" dirty="0">
                <a:latin typeface="Times New Roman" panose="02020603050405020304" pitchFamily="18" charset="0"/>
                <a:cs typeface="Times New Roman" panose="02020603050405020304" pitchFamily="18" charset="0"/>
              </a:rPr>
              <a:t>137</a:t>
            </a:r>
            <a:r>
              <a:rPr lang="en-US" sz="1200" dirty="0">
                <a:latin typeface="Times New Roman" panose="02020603050405020304" pitchFamily="18" charset="0"/>
                <a:cs typeface="Times New Roman" panose="02020603050405020304" pitchFamily="18" charset="0"/>
              </a:rPr>
              <a:t> (2012) 22A545.</a:t>
            </a:r>
          </a:p>
          <a:p>
            <a:pPr marL="457200" indent="-457200">
              <a:lnSpc>
                <a:spcPct val="120000"/>
              </a:lnSpc>
              <a:spcBef>
                <a:spcPts val="0"/>
              </a:spcBef>
              <a:buFont typeface="+mj-lt"/>
              <a:buAutoNum type="arabicParenR"/>
            </a:pPr>
            <a:r>
              <a:rPr lang="en-US" sz="1200" dirty="0">
                <a:latin typeface="Times New Roman" panose="02020603050405020304" pitchFamily="18" charset="0"/>
                <a:cs typeface="Times New Roman" panose="02020603050405020304" pitchFamily="18" charset="0"/>
              </a:rPr>
              <a:t>B. R. Landry, and J. E. </a:t>
            </a:r>
            <a:r>
              <a:rPr lang="en-US" sz="1200" dirty="0" err="1">
                <a:latin typeface="Times New Roman" panose="02020603050405020304" pitchFamily="18" charset="0"/>
                <a:cs typeface="Times New Roman" panose="02020603050405020304" pitchFamily="18" charset="0"/>
              </a:rPr>
              <a:t>Subotnik</a:t>
            </a:r>
            <a:r>
              <a:rPr lang="en-US" sz="1200" dirty="0">
                <a:latin typeface="Times New Roman" panose="02020603050405020304" pitchFamily="18" charset="0"/>
                <a:cs typeface="Times New Roman" panose="02020603050405020304" pitchFamily="18" charset="0"/>
              </a:rPr>
              <a:t>, The Journal of Chemical Physics </a:t>
            </a:r>
            <a:r>
              <a:rPr lang="en-US" sz="1200" b="1" dirty="0">
                <a:latin typeface="Times New Roman" panose="02020603050405020304" pitchFamily="18" charset="0"/>
                <a:cs typeface="Times New Roman" panose="02020603050405020304" pitchFamily="18" charset="0"/>
              </a:rPr>
              <a:t>137</a:t>
            </a:r>
            <a:r>
              <a:rPr lang="en-US" sz="1200" dirty="0">
                <a:latin typeface="Times New Roman" panose="02020603050405020304" pitchFamily="18" charset="0"/>
                <a:cs typeface="Times New Roman" panose="02020603050405020304" pitchFamily="18" charset="0"/>
              </a:rPr>
              <a:t> (2012) 22A513.</a:t>
            </a:r>
          </a:p>
          <a:p>
            <a:pPr marL="457200" indent="-457200">
              <a:lnSpc>
                <a:spcPct val="120000"/>
              </a:lnSpc>
              <a:spcBef>
                <a:spcPts val="0"/>
              </a:spcBef>
              <a:buFont typeface="+mj-lt"/>
              <a:buAutoNum type="arabicParenR"/>
            </a:pPr>
            <a:r>
              <a:rPr lang="en-US" sz="1200" b="0" i="0" u="none" strike="noStrike" baseline="0" dirty="0">
                <a:latin typeface="Times New Roman" panose="02020603050405020304" pitchFamily="18" charset="0"/>
                <a:cs typeface="Times New Roman" panose="02020603050405020304" pitchFamily="18" charset="0"/>
              </a:rPr>
              <a:t>T. Nelson, S. Fernandez-Alberti, A. E. </a:t>
            </a:r>
            <a:r>
              <a:rPr lang="en-US" sz="1200" b="0" i="0" u="none" strike="noStrike" baseline="0" dirty="0" err="1">
                <a:latin typeface="Times New Roman" panose="02020603050405020304" pitchFamily="18" charset="0"/>
                <a:cs typeface="Times New Roman" panose="02020603050405020304" pitchFamily="18" charset="0"/>
              </a:rPr>
              <a:t>Roitberg</a:t>
            </a:r>
            <a:r>
              <a:rPr lang="en-US" sz="1200" b="0" i="0" u="none" strike="noStrike" baseline="0" dirty="0">
                <a:latin typeface="Times New Roman" panose="02020603050405020304" pitchFamily="18" charset="0"/>
                <a:cs typeface="Times New Roman" panose="02020603050405020304" pitchFamily="18" charset="0"/>
              </a:rPr>
              <a:t>, and S. </a:t>
            </a:r>
            <a:r>
              <a:rPr lang="en-US" sz="1200" b="0" i="0" u="none" strike="noStrike" baseline="0" dirty="0" err="1">
                <a:latin typeface="Times New Roman" panose="02020603050405020304" pitchFamily="18" charset="0"/>
                <a:cs typeface="Times New Roman" panose="02020603050405020304" pitchFamily="18" charset="0"/>
              </a:rPr>
              <a:t>Tretiak</a:t>
            </a:r>
            <a:r>
              <a:rPr lang="en-US" sz="1200" b="0" i="0" u="none" strike="noStrike" baseline="0" dirty="0">
                <a:latin typeface="Times New Roman" panose="02020603050405020304" pitchFamily="18" charset="0"/>
                <a:cs typeface="Times New Roman" panose="02020603050405020304" pitchFamily="18" charset="0"/>
              </a:rPr>
              <a:t>, J. Chem. Phys. </a:t>
            </a:r>
            <a:r>
              <a:rPr lang="en-US" sz="1200" b="1" i="0" u="none" strike="noStrike" baseline="0" dirty="0">
                <a:latin typeface="Times New Roman" panose="02020603050405020304" pitchFamily="18" charset="0"/>
                <a:cs typeface="Times New Roman" panose="02020603050405020304" pitchFamily="18" charset="0"/>
              </a:rPr>
              <a:t>138</a:t>
            </a:r>
            <a:r>
              <a:rPr lang="en-US" sz="1200" b="0" i="0" u="none" strike="noStrike" baseline="0" dirty="0">
                <a:latin typeface="Times New Roman" panose="02020603050405020304" pitchFamily="18" charset="0"/>
                <a:cs typeface="Times New Roman" panose="02020603050405020304" pitchFamily="18" charset="0"/>
              </a:rPr>
              <a:t>(22), (2013) 224111.</a:t>
            </a:r>
            <a:endParaRPr lang="en-US" sz="1200" dirty="0">
              <a:latin typeface="Times New Roman" panose="02020603050405020304" pitchFamily="18" charset="0"/>
              <a:cs typeface="Times New Roman" panose="02020603050405020304" pitchFamily="18" charset="0"/>
            </a:endParaRPr>
          </a:p>
          <a:p>
            <a:pPr marL="457200" indent="-457200">
              <a:lnSpc>
                <a:spcPct val="120000"/>
              </a:lnSpc>
              <a:spcBef>
                <a:spcPts val="0"/>
              </a:spcBef>
              <a:buFont typeface="+mj-lt"/>
              <a:buAutoNum type="arabicParenR"/>
            </a:pPr>
            <a:r>
              <a:rPr lang="en-US" sz="1200" dirty="0">
                <a:latin typeface="Times New Roman" panose="02020603050405020304" pitchFamily="18" charset="0"/>
                <a:cs typeface="Times New Roman" panose="02020603050405020304" pitchFamily="18" charset="0"/>
              </a:rPr>
              <a:t>D. V. </a:t>
            </a:r>
            <a:r>
              <a:rPr lang="en-US" sz="1200" dirty="0" err="1">
                <a:latin typeface="Times New Roman" panose="02020603050405020304" pitchFamily="18" charset="0"/>
                <a:cs typeface="Times New Roman" panose="02020603050405020304" pitchFamily="18" charset="0"/>
              </a:rPr>
              <a:t>Makhov</a:t>
            </a:r>
            <a:r>
              <a:rPr lang="en-US" sz="1200" dirty="0">
                <a:latin typeface="Times New Roman" panose="02020603050405020304" pitchFamily="18" charset="0"/>
                <a:cs typeface="Times New Roman" panose="02020603050405020304" pitchFamily="18" charset="0"/>
              </a:rPr>
              <a:t>, W. J. Glover, T. J. Martinez, and D. V. </a:t>
            </a:r>
            <a:r>
              <a:rPr lang="en-US" sz="1200" dirty="0" err="1">
                <a:latin typeface="Times New Roman" panose="02020603050405020304" pitchFamily="18" charset="0"/>
                <a:cs typeface="Times New Roman" panose="02020603050405020304" pitchFamily="18" charset="0"/>
              </a:rPr>
              <a:t>Shalashilin</a:t>
            </a:r>
            <a:r>
              <a:rPr lang="en-US" sz="1200" dirty="0">
                <a:latin typeface="Times New Roman" panose="02020603050405020304" pitchFamily="18" charset="0"/>
                <a:cs typeface="Times New Roman" panose="02020603050405020304" pitchFamily="18" charset="0"/>
              </a:rPr>
              <a:t>, The Journal of Chemical Physics </a:t>
            </a:r>
            <a:r>
              <a:rPr lang="en-US" sz="1200" b="1" dirty="0">
                <a:latin typeface="Times New Roman" panose="02020603050405020304" pitchFamily="18" charset="0"/>
                <a:cs typeface="Times New Roman" panose="02020603050405020304" pitchFamily="18" charset="0"/>
              </a:rPr>
              <a:t>141</a:t>
            </a:r>
            <a:r>
              <a:rPr lang="en-US" sz="1200" dirty="0">
                <a:latin typeface="Times New Roman" panose="02020603050405020304" pitchFamily="18" charset="0"/>
                <a:cs typeface="Times New Roman" panose="02020603050405020304" pitchFamily="18" charset="0"/>
              </a:rPr>
              <a:t> (2014) 054110.</a:t>
            </a:r>
          </a:p>
          <a:p>
            <a:pPr marL="457200" indent="-457200">
              <a:lnSpc>
                <a:spcPct val="120000"/>
              </a:lnSpc>
              <a:spcBef>
                <a:spcPts val="0"/>
              </a:spcBef>
              <a:buFont typeface="+mj-lt"/>
              <a:buAutoNum type="arabicParenR"/>
            </a:pPr>
            <a:r>
              <a:rPr lang="en-US" sz="1200" b="0" i="0" u="none" strike="noStrike" baseline="0" dirty="0">
                <a:latin typeface="Times New Roman" panose="02020603050405020304" pitchFamily="18" charset="0"/>
                <a:cs typeface="Times New Roman" panose="02020603050405020304" pitchFamily="18" charset="0"/>
              </a:rPr>
              <a:t>D. V. </a:t>
            </a:r>
            <a:r>
              <a:rPr lang="en-US" sz="1200" b="0" i="0" u="none" strike="noStrike" baseline="0" dirty="0" err="1">
                <a:latin typeface="Times New Roman" panose="02020603050405020304" pitchFamily="18" charset="0"/>
                <a:cs typeface="Times New Roman" panose="02020603050405020304" pitchFamily="18" charset="0"/>
              </a:rPr>
              <a:t>Makhov</a:t>
            </a:r>
            <a:r>
              <a:rPr lang="en-US" sz="1200" b="0" i="0" u="none" strike="noStrike" baseline="0" dirty="0">
                <a:latin typeface="Times New Roman" panose="02020603050405020304" pitchFamily="18" charset="0"/>
                <a:cs typeface="Times New Roman" panose="02020603050405020304" pitchFamily="18" charset="0"/>
              </a:rPr>
              <a:t>, T. J. Martinez, and D. V. </a:t>
            </a:r>
            <a:r>
              <a:rPr lang="en-US" sz="1200" b="0" i="0" u="none" strike="noStrike" baseline="0" dirty="0" err="1">
                <a:latin typeface="Times New Roman" panose="02020603050405020304" pitchFamily="18" charset="0"/>
                <a:cs typeface="Times New Roman" panose="02020603050405020304" pitchFamily="18" charset="0"/>
              </a:rPr>
              <a:t>Shalashilin</a:t>
            </a:r>
            <a:r>
              <a:rPr lang="en-US" sz="1200" b="0" i="0" u="none" strike="noStrike" baseline="0" dirty="0">
                <a:latin typeface="Times New Roman" panose="02020603050405020304" pitchFamily="18" charset="0"/>
                <a:cs typeface="Times New Roman" panose="02020603050405020304" pitchFamily="18" charset="0"/>
              </a:rPr>
              <a:t>, Faraday Discuss. </a:t>
            </a:r>
            <a:r>
              <a:rPr lang="en-US" sz="1200" b="1" i="0" u="none" strike="noStrike" baseline="0" dirty="0">
                <a:latin typeface="Times New Roman" panose="02020603050405020304" pitchFamily="18" charset="0"/>
                <a:cs typeface="Times New Roman" panose="02020603050405020304" pitchFamily="18" charset="0"/>
              </a:rPr>
              <a:t>194</a:t>
            </a:r>
            <a:r>
              <a:rPr lang="en-US" sz="1200" b="0" i="0" u="none" strike="noStrike" baseline="0" dirty="0">
                <a:latin typeface="Times New Roman" panose="02020603050405020304" pitchFamily="18" charset="0"/>
                <a:cs typeface="Times New Roman" panose="02020603050405020304" pitchFamily="18" charset="0"/>
              </a:rPr>
              <a:t> (2016) 81.</a:t>
            </a:r>
          </a:p>
          <a:p>
            <a:pPr marL="457200" indent="-457200">
              <a:lnSpc>
                <a:spcPct val="120000"/>
              </a:lnSpc>
              <a:spcBef>
                <a:spcPts val="0"/>
              </a:spcBef>
              <a:buFont typeface="+mj-lt"/>
              <a:buAutoNum type="arabicParenR"/>
            </a:pPr>
            <a:r>
              <a:rPr lang="en-US" sz="1200" b="0" i="0" u="none" strike="noStrike" baseline="0" dirty="0">
                <a:latin typeface="Times New Roman" panose="02020603050405020304" pitchFamily="18" charset="0"/>
                <a:cs typeface="Times New Roman" panose="02020603050405020304" pitchFamily="18" charset="0"/>
              </a:rPr>
              <a:t>51J. E. </a:t>
            </a:r>
            <a:r>
              <a:rPr lang="en-US" sz="1200" b="0" i="0" u="none" strike="noStrike" baseline="0" dirty="0" err="1">
                <a:latin typeface="Times New Roman" panose="02020603050405020304" pitchFamily="18" charset="0"/>
                <a:cs typeface="Times New Roman" panose="02020603050405020304" pitchFamily="18" charset="0"/>
              </a:rPr>
              <a:t>Subotnik</a:t>
            </a:r>
            <a:r>
              <a:rPr lang="en-US" sz="1200" b="0" i="0" u="none" strike="noStrike" baseline="0" dirty="0">
                <a:latin typeface="Times New Roman" panose="02020603050405020304" pitchFamily="18" charset="0"/>
                <a:cs typeface="Times New Roman" panose="02020603050405020304" pitchFamily="18" charset="0"/>
              </a:rPr>
              <a:t>, A. Jain, B. Landry, A. Petit, W. Ouyang, and N. </a:t>
            </a:r>
            <a:r>
              <a:rPr lang="en-US" sz="1200" b="0" i="0" u="none" strike="noStrike" baseline="0" dirty="0" err="1">
                <a:latin typeface="Times New Roman" panose="02020603050405020304" pitchFamily="18" charset="0"/>
                <a:cs typeface="Times New Roman" panose="02020603050405020304" pitchFamily="18" charset="0"/>
              </a:rPr>
              <a:t>Bellonzi</a:t>
            </a:r>
            <a:r>
              <a:rPr lang="en-US" sz="1200" b="0" i="0" u="none" strike="noStrike" baseline="0" dirty="0">
                <a:latin typeface="Times New Roman" panose="02020603050405020304" pitchFamily="18" charset="0"/>
                <a:cs typeface="Times New Roman" panose="02020603050405020304" pitchFamily="18" charset="0"/>
              </a:rPr>
              <a:t>, </a:t>
            </a:r>
            <a:r>
              <a:rPr lang="en-US" sz="1200" b="0" i="0" u="none" strike="noStrike" baseline="0" dirty="0" err="1">
                <a:latin typeface="Times New Roman" panose="02020603050405020304" pitchFamily="18" charset="0"/>
                <a:cs typeface="Times New Roman" panose="02020603050405020304" pitchFamily="18" charset="0"/>
              </a:rPr>
              <a:t>Annu</a:t>
            </a:r>
            <a:r>
              <a:rPr lang="en-US" sz="1200" b="0" i="0" u="none" strike="noStrike" baseline="0" dirty="0">
                <a:latin typeface="Times New Roman" panose="02020603050405020304" pitchFamily="18" charset="0"/>
                <a:cs typeface="Times New Roman" panose="02020603050405020304" pitchFamily="18" charset="0"/>
              </a:rPr>
              <a:t>. Rev. Phys. Chem. </a:t>
            </a:r>
            <a:r>
              <a:rPr lang="en-US" sz="1200" b="1" i="0" u="none" strike="noStrike" baseline="0" dirty="0">
                <a:latin typeface="Times New Roman" panose="02020603050405020304" pitchFamily="18" charset="0"/>
                <a:cs typeface="Times New Roman" panose="02020603050405020304" pitchFamily="18" charset="0"/>
              </a:rPr>
              <a:t>67</a:t>
            </a:r>
            <a:r>
              <a:rPr lang="en-US" sz="1200" b="0" i="0" u="none" strike="noStrike" baseline="0" dirty="0">
                <a:latin typeface="Times New Roman" panose="02020603050405020304" pitchFamily="18" charset="0"/>
                <a:cs typeface="Times New Roman" panose="02020603050405020304" pitchFamily="18" charset="0"/>
              </a:rPr>
              <a:t>, (2016) 387.</a:t>
            </a:r>
          </a:p>
          <a:p>
            <a:pPr marL="457200" indent="-457200">
              <a:lnSpc>
                <a:spcPct val="120000"/>
              </a:lnSpc>
              <a:spcBef>
                <a:spcPts val="0"/>
              </a:spcBef>
              <a:buFont typeface="+mj-lt"/>
              <a:buAutoNum type="arabicParenR"/>
            </a:pPr>
            <a:r>
              <a:rPr lang="en-US" sz="1200" b="0" i="0" u="none" strike="noStrike" baseline="0" dirty="0">
                <a:latin typeface="Times New Roman" panose="02020603050405020304" pitchFamily="18" charset="0"/>
                <a:cs typeface="Times New Roman" panose="02020603050405020304" pitchFamily="18" charset="0"/>
              </a:rPr>
              <a:t>L. J. Wang, A. </a:t>
            </a:r>
            <a:r>
              <a:rPr lang="en-US" sz="1200" b="0" i="0" u="none" strike="noStrike" baseline="0" dirty="0" err="1">
                <a:latin typeface="Times New Roman" panose="02020603050405020304" pitchFamily="18" charset="0"/>
                <a:cs typeface="Times New Roman" panose="02020603050405020304" pitchFamily="18" charset="0"/>
              </a:rPr>
              <a:t>Akimov</a:t>
            </a:r>
            <a:r>
              <a:rPr lang="en-US" sz="1200" b="0" i="0" u="none" strike="noStrike" baseline="0" dirty="0">
                <a:latin typeface="Times New Roman" panose="02020603050405020304" pitchFamily="18" charset="0"/>
                <a:cs typeface="Times New Roman" panose="02020603050405020304" pitchFamily="18" charset="0"/>
              </a:rPr>
              <a:t>, and O. V. </a:t>
            </a:r>
            <a:r>
              <a:rPr lang="en-US" sz="1200" b="0" i="0" u="none" strike="noStrike" baseline="0" dirty="0" err="1">
                <a:latin typeface="Times New Roman" panose="02020603050405020304" pitchFamily="18" charset="0"/>
                <a:cs typeface="Times New Roman" panose="02020603050405020304" pitchFamily="18" charset="0"/>
              </a:rPr>
              <a:t>Prezhdo</a:t>
            </a:r>
            <a:r>
              <a:rPr lang="en-US" sz="1200" b="0" i="0" u="none" strike="noStrike" baseline="0" dirty="0">
                <a:latin typeface="Times New Roman" panose="02020603050405020304" pitchFamily="18" charset="0"/>
                <a:cs typeface="Times New Roman" panose="02020603050405020304" pitchFamily="18" charset="0"/>
              </a:rPr>
              <a:t>, J. Phys. Chem. Lett. </a:t>
            </a:r>
            <a:r>
              <a:rPr lang="en-US" sz="1200" b="1" i="0" u="none" strike="noStrike" baseline="0" dirty="0">
                <a:latin typeface="Times New Roman" panose="02020603050405020304" pitchFamily="18" charset="0"/>
                <a:cs typeface="Times New Roman" panose="02020603050405020304" pitchFamily="18" charset="0"/>
              </a:rPr>
              <a:t>7</a:t>
            </a:r>
            <a:r>
              <a:rPr lang="en-US" sz="1200" b="0" i="0" u="none" strike="noStrike" baseline="0" dirty="0">
                <a:latin typeface="Times New Roman" panose="02020603050405020304" pitchFamily="18" charset="0"/>
                <a:cs typeface="Times New Roman" panose="02020603050405020304" pitchFamily="18" charset="0"/>
              </a:rPr>
              <a:t>, (2016) 2100.</a:t>
            </a:r>
          </a:p>
          <a:p>
            <a:pPr marL="457200" indent="-457200">
              <a:lnSpc>
                <a:spcPct val="120000"/>
              </a:lnSpc>
              <a:spcBef>
                <a:spcPts val="0"/>
              </a:spcBef>
              <a:buFont typeface="+mj-lt"/>
              <a:buAutoNum type="arabicParenR"/>
            </a:pPr>
            <a:r>
              <a:rPr lang="pt-BR" sz="1200" b="0" i="0" u="none" strike="noStrike" baseline="0" dirty="0">
                <a:latin typeface="Times New Roman" panose="02020603050405020304" pitchFamily="18" charset="0"/>
                <a:cs typeface="Times New Roman" panose="02020603050405020304" pitchFamily="18" charset="0"/>
              </a:rPr>
              <a:t>V. M. Freixas, S. Fernandez-Alberti, D. V. Makhov, S. Tretiak, and </a:t>
            </a:r>
            <a:r>
              <a:rPr lang="en-US" sz="1200" b="0" i="0" u="none" strike="noStrike" baseline="0" dirty="0">
                <a:latin typeface="Times New Roman" panose="02020603050405020304" pitchFamily="18" charset="0"/>
                <a:cs typeface="Times New Roman" panose="02020603050405020304" pitchFamily="18" charset="0"/>
              </a:rPr>
              <a:t>D. </a:t>
            </a:r>
            <a:r>
              <a:rPr lang="en-US" sz="1200" b="0" i="0" u="none" strike="noStrike" baseline="0" dirty="0" err="1">
                <a:latin typeface="Times New Roman" panose="02020603050405020304" pitchFamily="18" charset="0"/>
                <a:cs typeface="Times New Roman" panose="02020603050405020304" pitchFamily="18" charset="0"/>
              </a:rPr>
              <a:t>Shalashilin</a:t>
            </a:r>
            <a:r>
              <a:rPr lang="en-US" sz="1200" b="0" i="0" u="none" strike="noStrike" baseline="0" dirty="0">
                <a:latin typeface="Times New Roman" panose="02020603050405020304" pitchFamily="18" charset="0"/>
                <a:cs typeface="Times New Roman" panose="02020603050405020304" pitchFamily="18" charset="0"/>
              </a:rPr>
              <a:t>, Phys. Chem. Chem. Phys. </a:t>
            </a:r>
            <a:r>
              <a:rPr lang="en-US" sz="1200" b="1" i="0" u="none" strike="noStrike" baseline="0" dirty="0">
                <a:latin typeface="Times New Roman" panose="02020603050405020304" pitchFamily="18" charset="0"/>
                <a:cs typeface="Times New Roman" panose="02020603050405020304" pitchFamily="18" charset="0"/>
              </a:rPr>
              <a:t>20</a:t>
            </a:r>
            <a:r>
              <a:rPr lang="en-US" sz="1200" b="0" i="0" u="none" strike="noStrike" baseline="0" dirty="0">
                <a:latin typeface="Times New Roman" panose="02020603050405020304" pitchFamily="18" charset="0"/>
                <a:cs typeface="Times New Roman" panose="02020603050405020304" pitchFamily="18" charset="0"/>
              </a:rPr>
              <a:t> (2018) 17762.</a:t>
            </a:r>
            <a:endParaRPr lang="en-US" sz="1200" dirty="0">
              <a:latin typeface="Times New Roman" panose="02020603050405020304" pitchFamily="18" charset="0"/>
              <a:cs typeface="Times New Roman" panose="02020603050405020304" pitchFamily="18" charset="0"/>
            </a:endParaRPr>
          </a:p>
          <a:p>
            <a:pPr marL="457200" indent="-457200">
              <a:lnSpc>
                <a:spcPct val="120000"/>
              </a:lnSpc>
              <a:spcBef>
                <a:spcPts val="0"/>
              </a:spcBef>
              <a:buFont typeface="+mj-lt"/>
              <a:buAutoNum type="arabicParenR"/>
            </a:pPr>
            <a:r>
              <a:rPr lang="en-US" sz="1200" dirty="0">
                <a:latin typeface="Times New Roman" panose="02020603050405020304" pitchFamily="18" charset="0"/>
                <a:cs typeface="Times New Roman" panose="02020603050405020304" pitchFamily="18" charset="0"/>
              </a:rPr>
              <a:t>D. A. Fedorov, and B. G. Levine, The Journal of Physical Chemistry Letters </a:t>
            </a:r>
            <a:r>
              <a:rPr lang="en-US" sz="1200" b="1" dirty="0">
                <a:latin typeface="Times New Roman" panose="02020603050405020304" pitchFamily="18" charset="0"/>
                <a:cs typeface="Times New Roman" panose="02020603050405020304" pitchFamily="18" charset="0"/>
              </a:rPr>
              <a:t>10</a:t>
            </a:r>
            <a:r>
              <a:rPr lang="en-US" sz="1200" dirty="0">
                <a:latin typeface="Times New Roman" panose="02020603050405020304" pitchFamily="18" charset="0"/>
                <a:cs typeface="Times New Roman" panose="02020603050405020304" pitchFamily="18" charset="0"/>
              </a:rPr>
              <a:t> (2019) 4542.</a:t>
            </a:r>
          </a:p>
          <a:p>
            <a:pPr marL="457200" indent="-457200">
              <a:lnSpc>
                <a:spcPct val="120000"/>
              </a:lnSpc>
              <a:spcBef>
                <a:spcPts val="0"/>
              </a:spcBef>
              <a:buFont typeface="+mj-lt"/>
              <a:buAutoNum type="arabicParenR"/>
            </a:pPr>
            <a:r>
              <a:rPr lang="en-US" sz="1200" b="0" i="0" u="none" strike="noStrike" baseline="0" dirty="0">
                <a:latin typeface="Times New Roman" panose="02020603050405020304" pitchFamily="18" charset="0"/>
                <a:cs typeface="Times New Roman" panose="02020603050405020304" pitchFamily="18" charset="0"/>
              </a:rPr>
              <a:t>P. </a:t>
            </a:r>
            <a:r>
              <a:rPr lang="en-US" sz="1200" b="0" i="0" u="none" strike="noStrike" baseline="0" dirty="0" err="1">
                <a:latin typeface="Times New Roman" panose="02020603050405020304" pitchFamily="18" charset="0"/>
                <a:cs typeface="Times New Roman" panose="02020603050405020304" pitchFamily="18" charset="0"/>
              </a:rPr>
              <a:t>Nijjar</a:t>
            </a:r>
            <a:r>
              <a:rPr lang="en-US" sz="1200" b="0" i="0" u="none" strike="noStrike" baseline="0" dirty="0">
                <a:latin typeface="Times New Roman" panose="02020603050405020304" pitchFamily="18" charset="0"/>
                <a:cs typeface="Times New Roman" panose="02020603050405020304" pitchFamily="18" charset="0"/>
              </a:rPr>
              <a:t>, J. </a:t>
            </a:r>
            <a:r>
              <a:rPr lang="en-US" sz="1200" b="0" i="0" u="none" strike="noStrike" baseline="0" dirty="0" err="1">
                <a:latin typeface="Times New Roman" panose="02020603050405020304" pitchFamily="18" charset="0"/>
                <a:cs typeface="Times New Roman" panose="02020603050405020304" pitchFamily="18" charset="0"/>
              </a:rPr>
              <a:t>Jankowska</a:t>
            </a:r>
            <a:r>
              <a:rPr lang="en-US" sz="1200" b="0" i="0" u="none" strike="noStrike" baseline="0" dirty="0">
                <a:latin typeface="Times New Roman" panose="02020603050405020304" pitchFamily="18" charset="0"/>
                <a:cs typeface="Times New Roman" panose="02020603050405020304" pitchFamily="18" charset="0"/>
              </a:rPr>
              <a:t>, and O. V. </a:t>
            </a:r>
            <a:r>
              <a:rPr lang="en-US" sz="1200" b="0" i="0" u="none" strike="noStrike" baseline="0" dirty="0" err="1">
                <a:latin typeface="Times New Roman" panose="02020603050405020304" pitchFamily="18" charset="0"/>
                <a:cs typeface="Times New Roman" panose="02020603050405020304" pitchFamily="18" charset="0"/>
              </a:rPr>
              <a:t>Prezhdo</a:t>
            </a:r>
            <a:r>
              <a:rPr lang="en-US" sz="1200" b="0" i="0" u="none" strike="noStrike" baseline="0" dirty="0">
                <a:latin typeface="Times New Roman" panose="02020603050405020304" pitchFamily="18" charset="0"/>
                <a:cs typeface="Times New Roman" panose="02020603050405020304" pitchFamily="18" charset="0"/>
              </a:rPr>
              <a:t>, J. Chem. Phys. </a:t>
            </a:r>
            <a:r>
              <a:rPr lang="en-US" sz="1200" b="1" i="0" u="none" strike="noStrike" baseline="0" dirty="0">
                <a:latin typeface="Times New Roman" panose="02020603050405020304" pitchFamily="18" charset="0"/>
                <a:cs typeface="Times New Roman" panose="02020603050405020304" pitchFamily="18" charset="0"/>
              </a:rPr>
              <a:t>150</a:t>
            </a:r>
            <a:r>
              <a:rPr lang="en-US" sz="1200" b="0" i="0" u="none" strike="noStrike" baseline="0" dirty="0">
                <a:latin typeface="Times New Roman" panose="02020603050405020304" pitchFamily="18" charset="0"/>
                <a:cs typeface="Times New Roman" panose="02020603050405020304" pitchFamily="18" charset="0"/>
              </a:rPr>
              <a:t>(20), (2019) 204124.</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66080A-94CA-4429-A2E3-CF70C3467B5D}"/>
              </a:ext>
            </a:extLst>
          </p:cNvPr>
          <p:cNvSpPr>
            <a:spLocks noGrp="1"/>
          </p:cNvSpPr>
          <p:nvPr>
            <p:ph type="sldNum" sz="quarter" idx="12"/>
          </p:nvPr>
        </p:nvSpPr>
        <p:spPr/>
        <p:txBody>
          <a:bodyPr/>
          <a:lstStyle/>
          <a:p>
            <a:fld id="{040C9DEF-835D-4FAF-A2FA-94C328A31F50}" type="slidenum">
              <a:rPr lang="en-US" smtClean="0"/>
              <a:t>5</a:t>
            </a:fld>
            <a:endParaRPr lang="en-US"/>
          </a:p>
        </p:txBody>
      </p:sp>
    </p:spTree>
    <p:extLst>
      <p:ext uri="{BB962C8B-B14F-4D97-AF65-F5344CB8AC3E}">
        <p14:creationId xmlns:p14="http://schemas.microsoft.com/office/powerpoint/2010/main" val="104469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B868-B89F-474E-A0DA-D4946A38FA9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Collapse ‘to a block’ (TAB) corrected Ehrenfest Dynamics</a:t>
            </a:r>
          </a:p>
        </p:txBody>
      </p:sp>
      <p:sp>
        <p:nvSpPr>
          <p:cNvPr id="6" name="Slide Number Placeholder 5">
            <a:extLst>
              <a:ext uri="{FF2B5EF4-FFF2-40B4-BE49-F238E27FC236}">
                <a16:creationId xmlns:a16="http://schemas.microsoft.com/office/drawing/2014/main" id="{288022CC-A242-443E-8C60-4063FE483C55}"/>
              </a:ext>
            </a:extLst>
          </p:cNvPr>
          <p:cNvSpPr>
            <a:spLocks noGrp="1"/>
          </p:cNvSpPr>
          <p:nvPr>
            <p:ph type="sldNum" sz="quarter" idx="12"/>
          </p:nvPr>
        </p:nvSpPr>
        <p:spPr/>
        <p:txBody>
          <a:bodyPr/>
          <a:lstStyle/>
          <a:p>
            <a:fld id="{FF0CD75F-0C19-479B-9E23-8B71E30D587C}" type="slidenum">
              <a:rPr lang="en-US" smtClean="0"/>
              <a:t>6</a:t>
            </a:fld>
            <a:endParaRPr lang="en-US"/>
          </a:p>
        </p:txBody>
      </p:sp>
      <p:pic>
        <p:nvPicPr>
          <p:cNvPr id="8" name="Content Placeholder 5">
            <a:extLst>
              <a:ext uri="{FF2B5EF4-FFF2-40B4-BE49-F238E27FC236}">
                <a16:creationId xmlns:a16="http://schemas.microsoft.com/office/drawing/2014/main" id="{FE513EB4-465F-4CD5-BF23-85B6E21F1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942367"/>
            <a:ext cx="5181600" cy="3877717"/>
          </a:xfrm>
          <a:prstGeom prst="rect">
            <a:avLst/>
          </a:prstGeom>
        </p:spPr>
      </p:pic>
      <p:pic>
        <p:nvPicPr>
          <p:cNvPr id="9" name="Content Placeholder 4">
            <a:extLst>
              <a:ext uri="{FF2B5EF4-FFF2-40B4-BE49-F238E27FC236}">
                <a16:creationId xmlns:a16="http://schemas.microsoft.com/office/drawing/2014/main" id="{9A6DC9BC-3074-42D4-B476-FB57E6924AA4}"/>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4079" t="7025" r="9765"/>
          <a:stretch/>
        </p:blipFill>
        <p:spPr>
          <a:xfrm>
            <a:off x="838200" y="1788912"/>
            <a:ext cx="5181600" cy="4184627"/>
          </a:xfrm>
          <a:prstGeom prst="rect">
            <a:avLst/>
          </a:prstGeom>
        </p:spPr>
      </p:pic>
      <p:sp>
        <p:nvSpPr>
          <p:cNvPr id="10" name="Left Bracket 9">
            <a:extLst>
              <a:ext uri="{FF2B5EF4-FFF2-40B4-BE49-F238E27FC236}">
                <a16:creationId xmlns:a16="http://schemas.microsoft.com/office/drawing/2014/main" id="{715C584F-42C8-4C4D-9FCD-24DD69C2336F}"/>
              </a:ext>
            </a:extLst>
          </p:cNvPr>
          <p:cNvSpPr/>
          <p:nvPr/>
        </p:nvSpPr>
        <p:spPr>
          <a:xfrm>
            <a:off x="2635045" y="1872319"/>
            <a:ext cx="137652" cy="560439"/>
          </a:xfrm>
          <a:prstGeom prst="leftBracket">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946EF71-B6C8-40CD-AFA2-6EE05F7AA18D}"/>
              </a:ext>
            </a:extLst>
          </p:cNvPr>
          <p:cNvSpPr txBox="1"/>
          <p:nvPr/>
        </p:nvSpPr>
        <p:spPr>
          <a:xfrm>
            <a:off x="1071418" y="6025813"/>
            <a:ext cx="993832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 P. Esch, and B. G. Levine, The Journal of Chemical Physics </a:t>
            </a:r>
            <a:r>
              <a:rPr lang="en-US" sz="1200" b="1" dirty="0">
                <a:latin typeface="Times New Roman" panose="02020603050405020304" pitchFamily="18" charset="0"/>
                <a:cs typeface="Times New Roman" panose="02020603050405020304" pitchFamily="18" charset="0"/>
              </a:rPr>
              <a:t>152</a:t>
            </a:r>
            <a:r>
              <a:rPr lang="en-US" sz="1200" dirty="0">
                <a:latin typeface="Times New Roman" panose="02020603050405020304" pitchFamily="18" charset="0"/>
                <a:cs typeface="Times New Roman" panose="02020603050405020304" pitchFamily="18" charset="0"/>
              </a:rPr>
              <a:t> (2020) 234105.</a:t>
            </a:r>
          </a:p>
        </p:txBody>
      </p:sp>
      <p:graphicFrame>
        <p:nvGraphicFramePr>
          <p:cNvPr id="12" name="Object 11">
            <a:extLst>
              <a:ext uri="{FF2B5EF4-FFF2-40B4-BE49-F238E27FC236}">
                <a16:creationId xmlns:a16="http://schemas.microsoft.com/office/drawing/2014/main" id="{21661252-7F91-42FE-99AC-3767FE3856A5}"/>
              </a:ext>
            </a:extLst>
          </p:cNvPr>
          <p:cNvGraphicFramePr>
            <a:graphicFrameLocks noChangeAspect="1"/>
          </p:cNvGraphicFramePr>
          <p:nvPr>
            <p:extLst>
              <p:ext uri="{D42A27DB-BD31-4B8C-83A1-F6EECF244321}">
                <p14:modId xmlns:p14="http://schemas.microsoft.com/office/powerpoint/2010/main" val="2054950139"/>
              </p:ext>
            </p:extLst>
          </p:nvPr>
        </p:nvGraphicFramePr>
        <p:xfrm>
          <a:off x="3968963" y="2432758"/>
          <a:ext cx="1201157" cy="1247355"/>
        </p:xfrm>
        <a:graphic>
          <a:graphicData uri="http://schemas.openxmlformats.org/presentationml/2006/ole">
            <mc:AlternateContent xmlns:mc="http://schemas.openxmlformats.org/markup-compatibility/2006">
              <mc:Choice xmlns:v="urn:schemas-microsoft-com:vml" Requires="v">
                <p:oleObj spid="_x0000_s19476" name="Equation" r:id="rId5" imgW="660240" imgH="685800" progId="Equation.DSMT4">
                  <p:embed/>
                </p:oleObj>
              </mc:Choice>
              <mc:Fallback>
                <p:oleObj name="Equation" r:id="rId5" imgW="660240" imgH="685800" progId="Equation.DSMT4">
                  <p:embed/>
                  <p:pic>
                    <p:nvPicPr>
                      <p:cNvPr id="6" name="Object 5">
                        <a:extLst>
                          <a:ext uri="{FF2B5EF4-FFF2-40B4-BE49-F238E27FC236}">
                            <a16:creationId xmlns:a16="http://schemas.microsoft.com/office/drawing/2014/main" id="{200DA9E2-4EDA-480B-8336-585D44458143}"/>
                          </a:ext>
                        </a:extLst>
                      </p:cNvPr>
                      <p:cNvPicPr/>
                      <p:nvPr/>
                    </p:nvPicPr>
                    <p:blipFill>
                      <a:blip r:embed="rId6"/>
                      <a:stretch>
                        <a:fillRect/>
                      </a:stretch>
                    </p:blipFill>
                    <p:spPr>
                      <a:xfrm>
                        <a:off x="3968963" y="2432758"/>
                        <a:ext cx="1201157" cy="1247355"/>
                      </a:xfrm>
                      <a:prstGeom prst="rect">
                        <a:avLst/>
                      </a:prstGeom>
                    </p:spPr>
                  </p:pic>
                </p:oleObj>
              </mc:Fallback>
            </mc:AlternateContent>
          </a:graphicData>
        </a:graphic>
      </p:graphicFrame>
    </p:spTree>
    <p:extLst>
      <p:ext uri="{BB962C8B-B14F-4D97-AF65-F5344CB8AC3E}">
        <p14:creationId xmlns:p14="http://schemas.microsoft.com/office/powerpoint/2010/main" val="52282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1FFF-933E-4539-B3E4-83C4BE1F282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TAB wave function collapse procedure inputs</a:t>
            </a:r>
          </a:p>
        </p:txBody>
      </p:sp>
      <p:sp>
        <p:nvSpPr>
          <p:cNvPr id="3" name="Content Placeholder 2">
            <a:extLst>
              <a:ext uri="{FF2B5EF4-FFF2-40B4-BE49-F238E27FC236}">
                <a16:creationId xmlns:a16="http://schemas.microsoft.com/office/drawing/2014/main" id="{CCF490D6-7D70-4868-AB43-22586D354B47}"/>
              </a:ext>
            </a:extLst>
          </p:cNvPr>
          <p:cNvSpPr>
            <a:spLocks noGrp="1"/>
          </p:cNvSpPr>
          <p:nvPr>
            <p:ph idx="1"/>
          </p:nvPr>
        </p:nvSpPr>
        <p:spPr/>
        <p:txBody>
          <a:bodyPr/>
          <a:lstStyle/>
          <a:p>
            <a:pPr marL="514350" indent="-514350">
              <a:buFont typeface="+mj-lt"/>
              <a:buAutoNum type="arabicParenR"/>
            </a:pPr>
            <a:r>
              <a:rPr lang="en-US" dirty="0">
                <a:latin typeface="Times New Roman" panose="02020603050405020304" pitchFamily="18" charset="0"/>
                <a:cs typeface="Times New Roman" panose="02020603050405020304" pitchFamily="18" charset="0"/>
              </a:rPr>
              <a:t>The trajectory density matrix generated from the Ehrenfest wave function </a:t>
            </a:r>
          </a:p>
          <a:p>
            <a:pPr marL="514350" indent="-514350">
              <a:buFont typeface="+mj-lt"/>
              <a:buAutoNum type="arabicParenR"/>
            </a:pPr>
            <a:endParaRPr lang="en-US" dirty="0">
              <a:latin typeface="Times New Roman" panose="02020603050405020304" pitchFamily="18" charset="0"/>
              <a:cs typeface="Times New Roman" panose="02020603050405020304" pitchFamily="18" charset="0"/>
            </a:endParaRPr>
          </a:p>
          <a:p>
            <a:pPr marL="514350" indent="-514350">
              <a:buFont typeface="+mj-lt"/>
              <a:buAutoNum type="arabicParenR"/>
            </a:pPr>
            <a:r>
              <a:rPr lang="en-US" dirty="0">
                <a:latin typeface="Times New Roman" panose="02020603050405020304" pitchFamily="18" charset="0"/>
                <a:cs typeface="Times New Roman" panose="02020603050405020304" pitchFamily="18" charset="0"/>
              </a:rPr>
              <a:t>The state-pairwise decoherence times</a:t>
            </a:r>
          </a:p>
          <a:p>
            <a:pPr marL="514350" indent="-514350">
              <a:buFont typeface="+mj-lt"/>
              <a:buAutoNum type="arabicParenR"/>
            </a:pPr>
            <a:endParaRPr lang="en-US" dirty="0">
              <a:latin typeface="Times New Roman" panose="02020603050405020304" pitchFamily="18" charset="0"/>
              <a:cs typeface="Times New Roman" panose="02020603050405020304" pitchFamily="18" charset="0"/>
            </a:endParaRPr>
          </a:p>
          <a:p>
            <a:pPr marL="514350" indent="-514350">
              <a:buFont typeface="+mj-lt"/>
              <a:buAutoNum type="arabicParenR"/>
            </a:pPr>
            <a:endParaRPr lang="en-US" dirty="0">
              <a:latin typeface="Times New Roman" panose="02020603050405020304" pitchFamily="18" charset="0"/>
              <a:cs typeface="Times New Roman" panose="02020603050405020304" pitchFamily="18" charset="0"/>
            </a:endParaRPr>
          </a:p>
          <a:p>
            <a:pPr marL="514350" indent="-514350">
              <a:buFont typeface="+mj-lt"/>
              <a:buAutoNum type="arabicParenR"/>
            </a:pPr>
            <a:endParaRPr lang="en-US" dirty="0">
              <a:latin typeface="Times New Roman" panose="02020603050405020304" pitchFamily="18" charset="0"/>
              <a:cs typeface="Times New Roman" panose="02020603050405020304" pitchFamily="18" charset="0"/>
            </a:endParaRPr>
          </a:p>
          <a:p>
            <a:pPr marL="514350" indent="-514350">
              <a:buFont typeface="+mj-lt"/>
              <a:buAutoNum type="arabicParenR"/>
            </a:pPr>
            <a:r>
              <a:rPr lang="en-US" dirty="0">
                <a:latin typeface="Times New Roman" panose="02020603050405020304" pitchFamily="18" charset="0"/>
                <a:cs typeface="Times New Roman" panose="02020603050405020304" pitchFamily="18" charset="0"/>
              </a:rPr>
              <a:t>The adiabatic electronic states</a:t>
            </a:r>
          </a:p>
        </p:txBody>
      </p:sp>
      <p:graphicFrame>
        <p:nvGraphicFramePr>
          <p:cNvPr id="5" name="Object 4">
            <a:extLst>
              <a:ext uri="{FF2B5EF4-FFF2-40B4-BE49-F238E27FC236}">
                <a16:creationId xmlns:a16="http://schemas.microsoft.com/office/drawing/2014/main" id="{0FDAA8AD-B667-4043-B440-3CFD3CFF3AA1}"/>
              </a:ext>
            </a:extLst>
          </p:cNvPr>
          <p:cNvGraphicFramePr>
            <a:graphicFrameLocks noChangeAspect="1"/>
          </p:cNvGraphicFramePr>
          <p:nvPr>
            <p:extLst>
              <p:ext uri="{D42A27DB-BD31-4B8C-83A1-F6EECF244321}">
                <p14:modId xmlns:p14="http://schemas.microsoft.com/office/powerpoint/2010/main" val="1243017125"/>
              </p:ext>
            </p:extLst>
          </p:nvPr>
        </p:nvGraphicFramePr>
        <p:xfrm>
          <a:off x="4544219" y="3578370"/>
          <a:ext cx="3103562" cy="1179512"/>
        </p:xfrm>
        <a:graphic>
          <a:graphicData uri="http://schemas.openxmlformats.org/presentationml/2006/ole">
            <mc:AlternateContent xmlns:mc="http://schemas.openxmlformats.org/markup-compatibility/2006">
              <mc:Choice xmlns:v="urn:schemas-microsoft-com:vml" Requires="v">
                <p:oleObj spid="_x0000_s13386" name="Equation" r:id="rId3" imgW="1447560" imgH="545760" progId="Equation.DSMT4">
                  <p:embed/>
                </p:oleObj>
              </mc:Choice>
              <mc:Fallback>
                <p:oleObj name="Equation" r:id="rId3" imgW="1447560" imgH="545760" progId="Equation.DSMT4">
                  <p:embed/>
                  <p:pic>
                    <p:nvPicPr>
                      <p:cNvPr id="10" name="Object 9">
                        <a:extLst>
                          <a:ext uri="{FF2B5EF4-FFF2-40B4-BE49-F238E27FC236}">
                            <a16:creationId xmlns:a16="http://schemas.microsoft.com/office/drawing/2014/main" id="{A161E6EC-E259-4D45-8FEA-0A360DFC6406}"/>
                          </a:ext>
                        </a:extLst>
                      </p:cNvPr>
                      <p:cNvPicPr>
                        <a:picLocks noChangeAspect="1" noChangeArrowheads="1"/>
                      </p:cNvPicPr>
                      <p:nvPr/>
                    </p:nvPicPr>
                    <p:blipFill>
                      <a:blip r:embed="rId4"/>
                      <a:srcRect/>
                      <a:stretch>
                        <a:fillRect/>
                      </a:stretch>
                    </p:blipFill>
                    <p:spPr bwMode="auto">
                      <a:xfrm>
                        <a:off x="4544219" y="3578370"/>
                        <a:ext cx="3103562" cy="1179512"/>
                      </a:xfrm>
                      <a:prstGeom prst="rect">
                        <a:avLst/>
                      </a:prstGeom>
                      <a:noFill/>
                    </p:spPr>
                  </p:pic>
                </p:oleObj>
              </mc:Fallback>
            </mc:AlternateContent>
          </a:graphicData>
        </a:graphic>
      </p:graphicFrame>
      <p:sp>
        <p:nvSpPr>
          <p:cNvPr id="7" name="TextBox 6">
            <a:extLst>
              <a:ext uri="{FF2B5EF4-FFF2-40B4-BE49-F238E27FC236}">
                <a16:creationId xmlns:a16="http://schemas.microsoft.com/office/drawing/2014/main" id="{16BCED60-363C-4574-AA59-808931161043}"/>
              </a:ext>
            </a:extLst>
          </p:cNvPr>
          <p:cNvSpPr txBox="1"/>
          <p:nvPr/>
        </p:nvSpPr>
        <p:spPr>
          <a:xfrm>
            <a:off x="3562927" y="4735657"/>
            <a:ext cx="58835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B. J. Schwartz</a:t>
            </a:r>
            <a:r>
              <a:rPr lang="en-US" sz="1400" i="1" dirty="0">
                <a:latin typeface="Times New Roman" panose="02020603050405020304" pitchFamily="18" charset="0"/>
                <a:cs typeface="Times New Roman" panose="02020603050405020304" pitchFamily="18" charset="0"/>
              </a:rPr>
              <a:t> et al.</a:t>
            </a:r>
            <a:r>
              <a:rPr lang="en-US" sz="1400" dirty="0">
                <a:latin typeface="Times New Roman" panose="02020603050405020304" pitchFamily="18" charset="0"/>
                <a:cs typeface="Times New Roman" panose="02020603050405020304" pitchFamily="18" charset="0"/>
              </a:rPr>
              <a:t>, The Journal of Chemical Physics </a:t>
            </a:r>
            <a:r>
              <a:rPr lang="en-US" sz="1400" b="1" dirty="0">
                <a:latin typeface="Times New Roman" panose="02020603050405020304" pitchFamily="18" charset="0"/>
                <a:cs typeface="Times New Roman" panose="02020603050405020304" pitchFamily="18" charset="0"/>
              </a:rPr>
              <a:t>104</a:t>
            </a:r>
            <a:r>
              <a:rPr lang="en-US" sz="1400" dirty="0">
                <a:latin typeface="Times New Roman" panose="02020603050405020304" pitchFamily="18" charset="0"/>
                <a:cs typeface="Times New Roman" panose="02020603050405020304" pitchFamily="18" charset="0"/>
              </a:rPr>
              <a:t> (1996) 5942.</a:t>
            </a:r>
          </a:p>
        </p:txBody>
      </p:sp>
      <p:graphicFrame>
        <p:nvGraphicFramePr>
          <p:cNvPr id="9" name="Object 8">
            <a:extLst>
              <a:ext uri="{FF2B5EF4-FFF2-40B4-BE49-F238E27FC236}">
                <a16:creationId xmlns:a16="http://schemas.microsoft.com/office/drawing/2014/main" id="{3DB1DE7E-310E-4A24-B3B8-CD37D25D2588}"/>
              </a:ext>
            </a:extLst>
          </p:cNvPr>
          <p:cNvGraphicFramePr>
            <a:graphicFrameLocks noChangeAspect="1"/>
          </p:cNvGraphicFramePr>
          <p:nvPr>
            <p:extLst>
              <p:ext uri="{D42A27DB-BD31-4B8C-83A1-F6EECF244321}">
                <p14:modId xmlns:p14="http://schemas.microsoft.com/office/powerpoint/2010/main" val="2512729710"/>
              </p:ext>
            </p:extLst>
          </p:nvPr>
        </p:nvGraphicFramePr>
        <p:xfrm>
          <a:off x="4953000" y="2347912"/>
          <a:ext cx="2286000" cy="635000"/>
        </p:xfrm>
        <a:graphic>
          <a:graphicData uri="http://schemas.openxmlformats.org/presentationml/2006/ole">
            <mc:AlternateContent xmlns:mc="http://schemas.openxmlformats.org/markup-compatibility/2006">
              <mc:Choice xmlns:v="urn:schemas-microsoft-com:vml" Requires="v">
                <p:oleObj spid="_x0000_s13387" name="Equation" r:id="rId5" imgW="914400" imgH="253800" progId="Equation.DSMT4">
                  <p:embed/>
                </p:oleObj>
              </mc:Choice>
              <mc:Fallback>
                <p:oleObj name="Equation" r:id="rId5" imgW="914400" imgH="253800" progId="Equation.DSMT4">
                  <p:embed/>
                  <p:pic>
                    <p:nvPicPr>
                      <p:cNvPr id="13" name="Object 12">
                        <a:extLst>
                          <a:ext uri="{FF2B5EF4-FFF2-40B4-BE49-F238E27FC236}">
                            <a16:creationId xmlns:a16="http://schemas.microsoft.com/office/drawing/2014/main" id="{8CC7584D-1D61-4B5D-828A-41FC4783C0BF}"/>
                          </a:ext>
                        </a:extLst>
                      </p:cNvPr>
                      <p:cNvPicPr/>
                      <p:nvPr/>
                    </p:nvPicPr>
                    <p:blipFill>
                      <a:blip r:embed="rId6"/>
                      <a:stretch>
                        <a:fillRect/>
                      </a:stretch>
                    </p:blipFill>
                    <p:spPr>
                      <a:xfrm>
                        <a:off x="4953000" y="2347912"/>
                        <a:ext cx="2286000" cy="6350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8B37E28A-D2CE-474F-B15F-BE78A27239D5}"/>
              </a:ext>
            </a:extLst>
          </p:cNvPr>
          <p:cNvGraphicFramePr>
            <a:graphicFrameLocks noChangeAspect="1"/>
          </p:cNvGraphicFramePr>
          <p:nvPr>
            <p:extLst>
              <p:ext uri="{D42A27DB-BD31-4B8C-83A1-F6EECF244321}">
                <p14:modId xmlns:p14="http://schemas.microsoft.com/office/powerpoint/2010/main" val="692467228"/>
              </p:ext>
            </p:extLst>
          </p:nvPr>
        </p:nvGraphicFramePr>
        <p:xfrm>
          <a:off x="5053013" y="5754541"/>
          <a:ext cx="2084387" cy="571500"/>
        </p:xfrm>
        <a:graphic>
          <a:graphicData uri="http://schemas.openxmlformats.org/presentationml/2006/ole">
            <mc:AlternateContent xmlns:mc="http://schemas.openxmlformats.org/markup-compatibility/2006">
              <mc:Choice xmlns:v="urn:schemas-microsoft-com:vml" Requires="v">
                <p:oleObj spid="_x0000_s13388" name="Equation" r:id="rId7" imgW="647640" imgH="177480" progId="Equation.DSMT4">
                  <p:embed/>
                </p:oleObj>
              </mc:Choice>
              <mc:Fallback>
                <p:oleObj name="Equation" r:id="rId7" imgW="647640" imgH="177480" progId="Equation.DSMT4">
                  <p:embed/>
                  <p:pic>
                    <p:nvPicPr>
                      <p:cNvPr id="7" name="Object 6">
                        <a:extLst>
                          <a:ext uri="{FF2B5EF4-FFF2-40B4-BE49-F238E27FC236}">
                            <a16:creationId xmlns:a16="http://schemas.microsoft.com/office/drawing/2014/main" id="{B5DDB5DE-6C3C-49A3-9BD2-9EBD8F149D4D}"/>
                          </a:ext>
                        </a:extLst>
                      </p:cNvPr>
                      <p:cNvPicPr/>
                      <p:nvPr/>
                    </p:nvPicPr>
                    <p:blipFill>
                      <a:blip r:embed="rId8"/>
                      <a:stretch>
                        <a:fillRect/>
                      </a:stretch>
                    </p:blipFill>
                    <p:spPr>
                      <a:xfrm>
                        <a:off x="5053013" y="5754541"/>
                        <a:ext cx="2084387" cy="571500"/>
                      </a:xfrm>
                      <a:prstGeom prst="rect">
                        <a:avLst/>
                      </a:prstGeom>
                    </p:spPr>
                  </p:pic>
                </p:oleObj>
              </mc:Fallback>
            </mc:AlternateContent>
          </a:graphicData>
        </a:graphic>
      </p:graphicFrame>
      <p:sp>
        <p:nvSpPr>
          <p:cNvPr id="12" name="Slide Number Placeholder 11">
            <a:extLst>
              <a:ext uri="{FF2B5EF4-FFF2-40B4-BE49-F238E27FC236}">
                <a16:creationId xmlns:a16="http://schemas.microsoft.com/office/drawing/2014/main" id="{DB186D9A-9417-4326-9DD5-E63DCD154812}"/>
              </a:ext>
            </a:extLst>
          </p:cNvPr>
          <p:cNvSpPr>
            <a:spLocks noGrp="1"/>
          </p:cNvSpPr>
          <p:nvPr>
            <p:ph type="sldNum" sz="quarter" idx="12"/>
          </p:nvPr>
        </p:nvSpPr>
        <p:spPr/>
        <p:txBody>
          <a:bodyPr/>
          <a:lstStyle/>
          <a:p>
            <a:fld id="{FF0CD75F-0C19-479B-9E23-8B71E30D587C}" type="slidenum">
              <a:rPr lang="en-US" smtClean="0"/>
              <a:t>7</a:t>
            </a:fld>
            <a:endParaRPr lang="en-US"/>
          </a:p>
        </p:txBody>
      </p:sp>
    </p:spTree>
    <p:extLst>
      <p:ext uri="{BB962C8B-B14F-4D97-AF65-F5344CB8AC3E}">
        <p14:creationId xmlns:p14="http://schemas.microsoft.com/office/powerpoint/2010/main" val="97005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7E30-3767-4638-BB6B-63D0404740D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to use instead of the complete adiabatic electronic basis?</a:t>
            </a:r>
          </a:p>
        </p:txBody>
      </p:sp>
      <p:sp>
        <p:nvSpPr>
          <p:cNvPr id="3" name="Content Placeholder 2">
            <a:extLst>
              <a:ext uri="{FF2B5EF4-FFF2-40B4-BE49-F238E27FC236}">
                <a16:creationId xmlns:a16="http://schemas.microsoft.com/office/drawing/2014/main" id="{2C9EAE90-AE82-4061-908E-CAE279C333B6}"/>
              </a:ext>
            </a:extLst>
          </p:cNvPr>
          <p:cNvSpPr>
            <a:spLocks noGrp="1"/>
          </p:cNvSpPr>
          <p:nvPr>
            <p:ph idx="1"/>
          </p:nvPr>
        </p:nvSpPr>
        <p:spPr>
          <a:xfrm>
            <a:off x="838200" y="1825625"/>
            <a:ext cx="10515600" cy="2986520"/>
          </a:xfrm>
        </p:spPr>
        <p:txBody>
          <a:bodyPr>
            <a:normAutofit/>
          </a:bodyPr>
          <a:lstStyle/>
          <a:p>
            <a:r>
              <a:rPr lang="en-US" sz="2400" dirty="0">
                <a:latin typeface="Times New Roman" panose="02020603050405020304" pitchFamily="18" charset="0"/>
                <a:cs typeface="Times New Roman" panose="02020603050405020304" pitchFamily="18" charset="0"/>
              </a:rPr>
              <a:t>Will generate a reduced rank approximate adiabatic basis using the history of the time-dependent Ehrenfest electronic wave function </a:t>
            </a:r>
            <a:r>
              <a:rPr lang="en-US" sz="2400" b="1" dirty="0">
                <a:latin typeface="Times New Roman" panose="02020603050405020304" pitchFamily="18" charset="0"/>
                <a:cs typeface="Times New Roman" panose="02020603050405020304" pitchFamily="18" charset="0"/>
              </a:rPr>
              <a:t>c</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Contains information of the dominant electronic states in the dynamics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Calculated at every electronic time step, so no additional computation is required to obtain it</a:t>
            </a:r>
          </a:p>
        </p:txBody>
      </p:sp>
      <p:sp>
        <p:nvSpPr>
          <p:cNvPr id="4" name="Slide Number Placeholder 3">
            <a:extLst>
              <a:ext uri="{FF2B5EF4-FFF2-40B4-BE49-F238E27FC236}">
                <a16:creationId xmlns:a16="http://schemas.microsoft.com/office/drawing/2014/main" id="{A03E62ED-A7A9-414E-85C6-007442E29F6F}"/>
              </a:ext>
            </a:extLst>
          </p:cNvPr>
          <p:cNvSpPr>
            <a:spLocks noGrp="1"/>
          </p:cNvSpPr>
          <p:nvPr>
            <p:ph type="sldNum" sz="quarter" idx="12"/>
          </p:nvPr>
        </p:nvSpPr>
        <p:spPr/>
        <p:txBody>
          <a:bodyPr/>
          <a:lstStyle/>
          <a:p>
            <a:fld id="{040C9DEF-835D-4FAF-A2FA-94C328A31F50}" type="slidenum">
              <a:rPr lang="en-US" smtClean="0"/>
              <a:t>8</a:t>
            </a:fld>
            <a:endParaRPr lang="en-US"/>
          </a:p>
        </p:txBody>
      </p:sp>
      <p:cxnSp>
        <p:nvCxnSpPr>
          <p:cNvPr id="6" name="Straight Connector 5">
            <a:extLst>
              <a:ext uri="{FF2B5EF4-FFF2-40B4-BE49-F238E27FC236}">
                <a16:creationId xmlns:a16="http://schemas.microsoft.com/office/drawing/2014/main" id="{E11E391C-46CE-4FD6-ACF6-E07431BE677F}"/>
              </a:ext>
            </a:extLst>
          </p:cNvPr>
          <p:cNvCxnSpPr>
            <a:cxnSpLocks/>
          </p:cNvCxnSpPr>
          <p:nvPr/>
        </p:nvCxnSpPr>
        <p:spPr>
          <a:xfrm>
            <a:off x="1025236" y="6003637"/>
            <a:ext cx="9956800" cy="0"/>
          </a:xfrm>
          <a:prstGeom prst="line">
            <a:avLst/>
          </a:prstGeom>
          <a:ln w="57150"/>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08E44911-C505-490B-8B73-F5462E9D2888}"/>
              </a:ext>
            </a:extLst>
          </p:cNvPr>
          <p:cNvCxnSpPr>
            <a:cxnSpLocks/>
          </p:cNvCxnSpPr>
          <p:nvPr/>
        </p:nvCxnSpPr>
        <p:spPr>
          <a:xfrm>
            <a:off x="1008253" y="5546437"/>
            <a:ext cx="0" cy="914400"/>
          </a:xfrm>
          <a:prstGeom prst="line">
            <a:avLst/>
          </a:prstGeom>
          <a:ln w="57150"/>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B183343A-F390-4775-96FA-AECECEF70954}"/>
              </a:ext>
            </a:extLst>
          </p:cNvPr>
          <p:cNvCxnSpPr>
            <a:cxnSpLocks/>
          </p:cNvCxnSpPr>
          <p:nvPr/>
        </p:nvCxnSpPr>
        <p:spPr>
          <a:xfrm>
            <a:off x="10982036" y="5546437"/>
            <a:ext cx="0" cy="914400"/>
          </a:xfrm>
          <a:prstGeom prst="line">
            <a:avLst/>
          </a:prstGeom>
          <a:ln w="57150"/>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EA043D22-3AC6-458D-9295-9D81E230A0CB}"/>
              </a:ext>
            </a:extLst>
          </p:cNvPr>
          <p:cNvCxnSpPr>
            <a:cxnSpLocks/>
          </p:cNvCxnSpPr>
          <p:nvPr/>
        </p:nvCxnSpPr>
        <p:spPr>
          <a:xfrm>
            <a:off x="7498143" y="5546437"/>
            <a:ext cx="0" cy="914400"/>
          </a:xfrm>
          <a:prstGeom prst="line">
            <a:avLst/>
          </a:prstGeom>
          <a:ln w="57150"/>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BA68ECB-D3D7-4FA4-9F83-443FE1F4121E}"/>
              </a:ext>
            </a:extLst>
          </p:cNvPr>
          <p:cNvCxnSpPr>
            <a:cxnSpLocks/>
          </p:cNvCxnSpPr>
          <p:nvPr/>
        </p:nvCxnSpPr>
        <p:spPr>
          <a:xfrm>
            <a:off x="4277479" y="5556269"/>
            <a:ext cx="0" cy="914400"/>
          </a:xfrm>
          <a:prstGeom prst="line">
            <a:avLst/>
          </a:prstGeom>
          <a:ln w="57150"/>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5D8C6186-5D8F-4EF1-A05F-AD8BA483BFB8}"/>
              </a:ext>
            </a:extLst>
          </p:cNvPr>
          <p:cNvCxnSpPr/>
          <p:nvPr/>
        </p:nvCxnSpPr>
        <p:spPr>
          <a:xfrm>
            <a:off x="10707328" y="5669341"/>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D894FCC-9714-4C08-9309-FFFA8227E7AF}"/>
              </a:ext>
            </a:extLst>
          </p:cNvPr>
          <p:cNvCxnSpPr/>
          <p:nvPr/>
        </p:nvCxnSpPr>
        <p:spPr>
          <a:xfrm>
            <a:off x="10471353" y="5669341"/>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9CD612C-687D-46A1-B779-136930E1723B}"/>
              </a:ext>
            </a:extLst>
          </p:cNvPr>
          <p:cNvCxnSpPr/>
          <p:nvPr/>
        </p:nvCxnSpPr>
        <p:spPr>
          <a:xfrm>
            <a:off x="10245208" y="5669341"/>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3132C4-E827-453B-A0F9-76163CE03C8F}"/>
              </a:ext>
            </a:extLst>
          </p:cNvPr>
          <p:cNvCxnSpPr/>
          <p:nvPr/>
        </p:nvCxnSpPr>
        <p:spPr>
          <a:xfrm>
            <a:off x="10019069" y="5669341"/>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728802-77EB-4B12-8088-FB4A2FB8E2D7}"/>
              </a:ext>
            </a:extLst>
          </p:cNvPr>
          <p:cNvCxnSpPr/>
          <p:nvPr/>
        </p:nvCxnSpPr>
        <p:spPr>
          <a:xfrm>
            <a:off x="9792929" y="5669341"/>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C384CBC-6757-4DD6-A4A4-2FCD3B96B0BD}"/>
              </a:ext>
            </a:extLst>
          </p:cNvPr>
          <p:cNvCxnSpPr/>
          <p:nvPr/>
        </p:nvCxnSpPr>
        <p:spPr>
          <a:xfrm>
            <a:off x="9591366" y="5674261"/>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BCF0C2E-2BB7-469F-BA19-C6D95617907F}"/>
              </a:ext>
            </a:extLst>
          </p:cNvPr>
          <p:cNvCxnSpPr/>
          <p:nvPr/>
        </p:nvCxnSpPr>
        <p:spPr>
          <a:xfrm>
            <a:off x="9355391" y="5674261"/>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43CC5-47CE-4C87-9381-1535846BC14E}"/>
              </a:ext>
            </a:extLst>
          </p:cNvPr>
          <p:cNvCxnSpPr/>
          <p:nvPr/>
        </p:nvCxnSpPr>
        <p:spPr>
          <a:xfrm>
            <a:off x="9129246" y="5674261"/>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56FD1EE-962A-434E-AF30-88FFDE46C00A}"/>
              </a:ext>
            </a:extLst>
          </p:cNvPr>
          <p:cNvCxnSpPr/>
          <p:nvPr/>
        </p:nvCxnSpPr>
        <p:spPr>
          <a:xfrm>
            <a:off x="8903107" y="5674261"/>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5110FE-DD65-4FF4-9BB6-E40534D1C3AB}"/>
              </a:ext>
            </a:extLst>
          </p:cNvPr>
          <p:cNvCxnSpPr/>
          <p:nvPr/>
        </p:nvCxnSpPr>
        <p:spPr>
          <a:xfrm>
            <a:off x="8676967" y="5674261"/>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90BAF7-454D-4EC3-A12C-D6E91AD39157}"/>
              </a:ext>
            </a:extLst>
          </p:cNvPr>
          <p:cNvCxnSpPr/>
          <p:nvPr/>
        </p:nvCxnSpPr>
        <p:spPr>
          <a:xfrm>
            <a:off x="8440984" y="5674259"/>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C373C2A-4D73-468B-964E-0517F5586E55}"/>
              </a:ext>
            </a:extLst>
          </p:cNvPr>
          <p:cNvCxnSpPr/>
          <p:nvPr/>
        </p:nvCxnSpPr>
        <p:spPr>
          <a:xfrm>
            <a:off x="8214839" y="5674259"/>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714E0A-471B-4B8E-9F22-C1DAEB1BB480}"/>
              </a:ext>
            </a:extLst>
          </p:cNvPr>
          <p:cNvCxnSpPr/>
          <p:nvPr/>
        </p:nvCxnSpPr>
        <p:spPr>
          <a:xfrm>
            <a:off x="7988700" y="5674259"/>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E5055A4-9EE5-48F2-B207-DEE162491B9A}"/>
              </a:ext>
            </a:extLst>
          </p:cNvPr>
          <p:cNvCxnSpPr/>
          <p:nvPr/>
        </p:nvCxnSpPr>
        <p:spPr>
          <a:xfrm>
            <a:off x="7762560" y="5674259"/>
            <a:ext cx="0" cy="30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5122E539-195D-4D6F-BB17-10C29A77C43F}"/>
              </a:ext>
            </a:extLst>
          </p:cNvPr>
          <p:cNvGrpSpPr/>
          <p:nvPr/>
        </p:nvGrpSpPr>
        <p:grpSpPr>
          <a:xfrm>
            <a:off x="1304126" y="5262516"/>
            <a:ext cx="2583105" cy="508215"/>
            <a:chOff x="1304126" y="5262516"/>
            <a:chExt cx="2583105" cy="508215"/>
          </a:xfrm>
        </p:grpSpPr>
        <p:graphicFrame>
          <p:nvGraphicFramePr>
            <p:cNvPr id="28" name="Object 27">
              <a:extLst>
                <a:ext uri="{FF2B5EF4-FFF2-40B4-BE49-F238E27FC236}">
                  <a16:creationId xmlns:a16="http://schemas.microsoft.com/office/drawing/2014/main" id="{16BEBAEE-ABBB-4AB8-B98F-AF121EB6535D}"/>
                </a:ext>
              </a:extLst>
            </p:cNvPr>
            <p:cNvGraphicFramePr>
              <a:graphicFrameLocks noChangeAspect="1"/>
            </p:cNvGraphicFramePr>
            <p:nvPr>
              <p:extLst>
                <p:ext uri="{D42A27DB-BD31-4B8C-83A1-F6EECF244321}">
                  <p14:modId xmlns:p14="http://schemas.microsoft.com/office/powerpoint/2010/main" val="3399747475"/>
                </p:ext>
              </p:extLst>
            </p:nvPr>
          </p:nvGraphicFramePr>
          <p:xfrm>
            <a:off x="3342716" y="5262516"/>
            <a:ext cx="544515" cy="508215"/>
          </p:xfrm>
          <a:graphic>
            <a:graphicData uri="http://schemas.openxmlformats.org/presentationml/2006/ole">
              <mc:AlternateContent xmlns:mc="http://schemas.openxmlformats.org/markup-compatibility/2006">
                <mc:Choice xmlns:v="urn:schemas-microsoft-com:vml" Requires="v">
                  <p:oleObj spid="_x0000_s20510" name="Equation" r:id="rId3" imgW="190440" imgH="177480" progId="Equation.DSMT4">
                    <p:embed/>
                  </p:oleObj>
                </mc:Choice>
                <mc:Fallback>
                  <p:oleObj name="Equation" r:id="rId3" imgW="190440" imgH="177480" progId="Equation.DSMT4">
                    <p:embed/>
                    <p:pic>
                      <p:nvPicPr>
                        <p:cNvPr id="0" name=""/>
                        <p:cNvPicPr/>
                        <p:nvPr/>
                      </p:nvPicPr>
                      <p:blipFill>
                        <a:blip r:embed="rId4"/>
                        <a:stretch>
                          <a:fillRect/>
                        </a:stretch>
                      </p:blipFill>
                      <p:spPr>
                        <a:xfrm>
                          <a:off x="3342716" y="5262516"/>
                          <a:ext cx="544515" cy="508215"/>
                        </a:xfrm>
                        <a:prstGeom prst="rect">
                          <a:avLst/>
                        </a:prstGeom>
                      </p:spPr>
                    </p:pic>
                  </p:oleObj>
                </mc:Fallback>
              </mc:AlternateContent>
            </a:graphicData>
          </a:graphic>
        </p:graphicFrame>
        <p:sp>
          <p:nvSpPr>
            <p:cNvPr id="29" name="TextBox 28">
              <a:extLst>
                <a:ext uri="{FF2B5EF4-FFF2-40B4-BE49-F238E27FC236}">
                  <a16:creationId xmlns:a16="http://schemas.microsoft.com/office/drawing/2014/main" id="{2FB8BE4B-A510-4EA7-97CC-DC613BF6DA70}"/>
                </a:ext>
              </a:extLst>
            </p:cNvPr>
            <p:cNvSpPr txBox="1"/>
            <p:nvPr/>
          </p:nvSpPr>
          <p:spPr>
            <a:xfrm>
              <a:off x="1304126" y="5313302"/>
              <a:ext cx="258256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Classical time step</a:t>
              </a:r>
            </a:p>
          </p:txBody>
        </p:sp>
      </p:grpSp>
      <p:grpSp>
        <p:nvGrpSpPr>
          <p:cNvPr id="32" name="Group 31">
            <a:extLst>
              <a:ext uri="{FF2B5EF4-FFF2-40B4-BE49-F238E27FC236}">
                <a16:creationId xmlns:a16="http://schemas.microsoft.com/office/drawing/2014/main" id="{04526882-7EFE-4A4B-87B8-2AFB0FE1A497}"/>
              </a:ext>
            </a:extLst>
          </p:cNvPr>
          <p:cNvGrpSpPr/>
          <p:nvPr/>
        </p:nvGrpSpPr>
        <p:grpSpPr>
          <a:xfrm>
            <a:off x="7742894" y="4695374"/>
            <a:ext cx="2916632" cy="668133"/>
            <a:chOff x="7662642" y="4845224"/>
            <a:chExt cx="2916632" cy="668133"/>
          </a:xfrm>
        </p:grpSpPr>
        <p:graphicFrame>
          <p:nvGraphicFramePr>
            <p:cNvPr id="27" name="Object 26">
              <a:extLst>
                <a:ext uri="{FF2B5EF4-FFF2-40B4-BE49-F238E27FC236}">
                  <a16:creationId xmlns:a16="http://schemas.microsoft.com/office/drawing/2014/main" id="{71D29B77-20DE-4EC7-A327-ED5DC43E8A25}"/>
                </a:ext>
              </a:extLst>
            </p:cNvPr>
            <p:cNvGraphicFramePr>
              <a:graphicFrameLocks noChangeAspect="1"/>
            </p:cNvGraphicFramePr>
            <p:nvPr>
              <p:extLst>
                <p:ext uri="{D42A27DB-BD31-4B8C-83A1-F6EECF244321}">
                  <p14:modId xmlns:p14="http://schemas.microsoft.com/office/powerpoint/2010/main" val="3522243785"/>
                </p:ext>
              </p:extLst>
            </p:nvPr>
          </p:nvGraphicFramePr>
          <p:xfrm>
            <a:off x="9911141" y="4845224"/>
            <a:ext cx="668133" cy="668133"/>
          </p:xfrm>
          <a:graphic>
            <a:graphicData uri="http://schemas.openxmlformats.org/presentationml/2006/ole">
              <mc:AlternateContent xmlns:mc="http://schemas.openxmlformats.org/markup-compatibility/2006">
                <mc:Choice xmlns:v="urn:schemas-microsoft-com:vml" Requires="v">
                  <p:oleObj spid="_x0000_s20511" name="Equation" r:id="rId5" imgW="228600" imgH="228600" progId="Equation.DSMT4">
                    <p:embed/>
                  </p:oleObj>
                </mc:Choice>
                <mc:Fallback>
                  <p:oleObj name="Equation" r:id="rId5" imgW="228600" imgH="228600" progId="Equation.DSMT4">
                    <p:embed/>
                    <p:pic>
                      <p:nvPicPr>
                        <p:cNvPr id="0" name=""/>
                        <p:cNvPicPr/>
                        <p:nvPr/>
                      </p:nvPicPr>
                      <p:blipFill>
                        <a:blip r:embed="rId6"/>
                        <a:stretch>
                          <a:fillRect/>
                        </a:stretch>
                      </p:blipFill>
                      <p:spPr>
                        <a:xfrm>
                          <a:off x="9911141" y="4845224"/>
                          <a:ext cx="668133" cy="668133"/>
                        </a:xfrm>
                        <a:prstGeom prst="rect">
                          <a:avLst/>
                        </a:prstGeom>
                      </p:spPr>
                    </p:pic>
                  </p:oleObj>
                </mc:Fallback>
              </mc:AlternateContent>
            </a:graphicData>
          </a:graphic>
        </p:graphicFrame>
        <p:sp>
          <p:nvSpPr>
            <p:cNvPr id="30" name="TextBox 29">
              <a:extLst>
                <a:ext uri="{FF2B5EF4-FFF2-40B4-BE49-F238E27FC236}">
                  <a16:creationId xmlns:a16="http://schemas.microsoft.com/office/drawing/2014/main" id="{6BF5CB57-8DB3-426D-A4BD-566ACB8AFE35}"/>
                </a:ext>
              </a:extLst>
            </p:cNvPr>
            <p:cNvSpPr txBox="1"/>
            <p:nvPr/>
          </p:nvSpPr>
          <p:spPr>
            <a:xfrm>
              <a:off x="7662642" y="4947082"/>
              <a:ext cx="258256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Electronic time steps</a:t>
              </a:r>
            </a:p>
          </p:txBody>
        </p:sp>
      </p:grpSp>
      <p:cxnSp>
        <p:nvCxnSpPr>
          <p:cNvPr id="36" name="Straight Arrow Connector 35">
            <a:extLst>
              <a:ext uri="{FF2B5EF4-FFF2-40B4-BE49-F238E27FC236}">
                <a16:creationId xmlns:a16="http://schemas.microsoft.com/office/drawing/2014/main" id="{CE13AE1A-8BB6-40FB-A20C-DBB7D6D7D1AC}"/>
              </a:ext>
            </a:extLst>
          </p:cNvPr>
          <p:cNvCxnSpPr>
            <a:cxnSpLocks/>
          </p:cNvCxnSpPr>
          <p:nvPr/>
        </p:nvCxnSpPr>
        <p:spPr>
          <a:xfrm>
            <a:off x="7920411" y="5236724"/>
            <a:ext cx="223675" cy="349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97D6E7B-E7E0-49C8-81F0-E313E5A03162}"/>
              </a:ext>
            </a:extLst>
          </p:cNvPr>
          <p:cNvCxnSpPr>
            <a:cxnSpLocks/>
          </p:cNvCxnSpPr>
          <p:nvPr/>
        </p:nvCxnSpPr>
        <p:spPr>
          <a:xfrm>
            <a:off x="8169041" y="5226838"/>
            <a:ext cx="225760" cy="3474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7BC20D9-CCAE-4999-9B31-D3E4016AE9DC}"/>
              </a:ext>
            </a:extLst>
          </p:cNvPr>
          <p:cNvCxnSpPr>
            <a:cxnSpLocks/>
          </p:cNvCxnSpPr>
          <p:nvPr/>
        </p:nvCxnSpPr>
        <p:spPr>
          <a:xfrm>
            <a:off x="8429608" y="5232747"/>
            <a:ext cx="225760" cy="3530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406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3E62ED-A7A9-414E-85C6-007442E29F6F}"/>
              </a:ext>
            </a:extLst>
          </p:cNvPr>
          <p:cNvSpPr>
            <a:spLocks noGrp="1"/>
          </p:cNvSpPr>
          <p:nvPr>
            <p:ph type="sldNum" sz="quarter" idx="12"/>
          </p:nvPr>
        </p:nvSpPr>
        <p:spPr/>
        <p:txBody>
          <a:bodyPr/>
          <a:lstStyle/>
          <a:p>
            <a:fld id="{040C9DEF-835D-4FAF-A2FA-94C328A31F50}" type="slidenum">
              <a:rPr lang="en-US" smtClean="0"/>
              <a:t>9</a:t>
            </a:fld>
            <a:endParaRPr lang="en-US"/>
          </a:p>
        </p:txBody>
      </p:sp>
      <p:sp>
        <p:nvSpPr>
          <p:cNvPr id="5" name="TextBox 4">
            <a:extLst>
              <a:ext uri="{FF2B5EF4-FFF2-40B4-BE49-F238E27FC236}">
                <a16:creationId xmlns:a16="http://schemas.microsoft.com/office/drawing/2014/main" id="{C184DB92-FF36-49B5-B06C-A98DCBED810B}"/>
              </a:ext>
            </a:extLst>
          </p:cNvPr>
          <p:cNvSpPr txBox="1"/>
          <p:nvPr/>
        </p:nvSpPr>
        <p:spPr>
          <a:xfrm>
            <a:off x="1173017" y="5521181"/>
            <a:ext cx="8257309" cy="646331"/>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For those familiar with recent Levine group developments…</a:t>
            </a:r>
          </a:p>
          <a:p>
            <a:r>
              <a:rPr lang="en-US" sz="1600" dirty="0">
                <a:latin typeface="Times New Roman" panose="02020603050405020304" pitchFamily="18" charset="0"/>
                <a:cs typeface="Times New Roman" panose="02020603050405020304" pitchFamily="18" charset="0"/>
              </a:rPr>
              <a:t>D. A. Fedorov, and B. G. Levine, The Journal of Physical Chemistry Letters </a:t>
            </a:r>
            <a:r>
              <a:rPr lang="en-US" sz="1600" b="1" dirty="0">
                <a:latin typeface="Times New Roman" panose="02020603050405020304" pitchFamily="18" charset="0"/>
                <a:cs typeface="Times New Roman" panose="02020603050405020304" pitchFamily="18" charset="0"/>
              </a:rPr>
              <a:t>10</a:t>
            </a:r>
            <a:r>
              <a:rPr lang="en-US" sz="1600" dirty="0">
                <a:latin typeface="Times New Roman" panose="02020603050405020304" pitchFamily="18" charset="0"/>
                <a:cs typeface="Times New Roman" panose="02020603050405020304" pitchFamily="18" charset="0"/>
              </a:rPr>
              <a:t> (2019) 4542.</a:t>
            </a:r>
          </a:p>
        </p:txBody>
      </p:sp>
      <p:sp>
        <p:nvSpPr>
          <p:cNvPr id="8" name="Title 1">
            <a:extLst>
              <a:ext uri="{FF2B5EF4-FFF2-40B4-BE49-F238E27FC236}">
                <a16:creationId xmlns:a16="http://schemas.microsoft.com/office/drawing/2014/main" id="{249F1A92-3A3C-41F9-AB02-A7ED330CD8D5}"/>
              </a:ext>
            </a:extLst>
          </p:cNvPr>
          <p:cNvSpPr>
            <a:spLocks noGrp="1"/>
          </p:cNvSpPr>
          <p:nvPr>
            <p:ph type="title"/>
          </p:nvPr>
        </p:nvSpPr>
        <p:spPr>
          <a:xfrm>
            <a:off x="838200" y="365125"/>
            <a:ext cx="10515600" cy="1325563"/>
          </a:xfrm>
        </p:spPr>
        <p:txBody>
          <a:bodyPr/>
          <a:lstStyle/>
          <a:p>
            <a:r>
              <a:rPr lang="en-US" dirty="0">
                <a:latin typeface="Times New Roman" panose="02020603050405020304" pitchFamily="18" charset="0"/>
                <a:cs typeface="Times New Roman" panose="02020603050405020304" pitchFamily="18" charset="0"/>
              </a:rPr>
              <a:t>What to use instead of the complete adiabatic electronic basis?</a:t>
            </a:r>
          </a:p>
        </p:txBody>
      </p:sp>
      <p:sp>
        <p:nvSpPr>
          <p:cNvPr id="9" name="Content Placeholder 2">
            <a:extLst>
              <a:ext uri="{FF2B5EF4-FFF2-40B4-BE49-F238E27FC236}">
                <a16:creationId xmlns:a16="http://schemas.microsoft.com/office/drawing/2014/main" id="{536C4BDC-C276-4832-AC50-DCB570A54984}"/>
              </a:ext>
            </a:extLst>
          </p:cNvPr>
          <p:cNvSpPr>
            <a:spLocks noGrp="1"/>
          </p:cNvSpPr>
          <p:nvPr>
            <p:ph idx="1"/>
          </p:nvPr>
        </p:nvSpPr>
        <p:spPr>
          <a:xfrm>
            <a:off x="838200" y="1825625"/>
            <a:ext cx="10515600" cy="2986520"/>
          </a:xfrm>
        </p:spPr>
        <p:txBody>
          <a:bodyPr>
            <a:normAutofit/>
          </a:bodyPr>
          <a:lstStyle/>
          <a:p>
            <a:r>
              <a:rPr lang="en-US" sz="2400" dirty="0">
                <a:latin typeface="Times New Roman" panose="02020603050405020304" pitchFamily="18" charset="0"/>
                <a:cs typeface="Times New Roman" panose="02020603050405020304" pitchFamily="18" charset="0"/>
              </a:rPr>
              <a:t>Will generate a reduced rank approximate adiabatic basis using the history of the time-dependent Ehrenfest electronic wave function </a:t>
            </a:r>
            <a:r>
              <a:rPr lang="en-US" sz="2400" b="1" dirty="0">
                <a:latin typeface="Times New Roman" panose="02020603050405020304" pitchFamily="18" charset="0"/>
                <a:cs typeface="Times New Roman" panose="02020603050405020304" pitchFamily="18" charset="0"/>
              </a:rPr>
              <a:t>c</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Contains information of the dominant electronic states in the dynamics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Calculated at every electronic time step, so no additional computation is required to obtain it</a:t>
            </a:r>
          </a:p>
        </p:txBody>
      </p:sp>
    </p:spTree>
    <p:extLst>
      <p:ext uri="{BB962C8B-B14F-4D97-AF65-F5344CB8AC3E}">
        <p14:creationId xmlns:p14="http://schemas.microsoft.com/office/powerpoint/2010/main" val="2726427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1545</Words>
  <Application>Microsoft Office PowerPoint</Application>
  <PresentationFormat>Widescreen</PresentationFormat>
  <Paragraphs>164</Paragraphs>
  <Slides>27</Slides>
  <Notes>1</Notes>
  <HiddenSlides>5</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Arial</vt:lpstr>
      <vt:lpstr>Calibri</vt:lpstr>
      <vt:lpstr>Calibri Light</vt:lpstr>
      <vt:lpstr>Times New Roman</vt:lpstr>
      <vt:lpstr>Office Theme</vt:lpstr>
      <vt:lpstr>Equation</vt:lpstr>
      <vt:lpstr>PowerPoint Presentation</vt:lpstr>
      <vt:lpstr>Decoherence Corrected Ehrenfest Dynamics using Approximate Electronic States</vt:lpstr>
      <vt:lpstr>PowerPoint Presentation</vt:lpstr>
      <vt:lpstr>Decoherence Corrected Ehrenfest Dynamics using Approximate Electronic States</vt:lpstr>
      <vt:lpstr>Correcting Dynamics for Electronic Coherence Loss</vt:lpstr>
      <vt:lpstr>Collapse ‘to a block’ (TAB) corrected Ehrenfest Dynamics</vt:lpstr>
      <vt:lpstr>TAB wave function collapse procedure inputs</vt:lpstr>
      <vt:lpstr>What to use instead of the complete adiabatic electronic basis?</vt:lpstr>
      <vt:lpstr>What to use instead of the complete adiabatic electronic basis?</vt:lpstr>
      <vt:lpstr>Basis reduction using time history of the electronic wave function</vt:lpstr>
      <vt:lpstr>Basis reduction using time history of the electronic wave function</vt:lpstr>
      <vt:lpstr>Basis reduction using time history of the electronic wave function</vt:lpstr>
      <vt:lpstr>Basis reduction using time history of the electronic wave function</vt:lpstr>
      <vt:lpstr>Basis reduction using time history of the electronic wave function</vt:lpstr>
      <vt:lpstr>TAB-DMS Inputs (TAB using an approximate electronic basis)</vt:lpstr>
      <vt:lpstr>Model PESs for Probabilities of Transmission</vt:lpstr>
      <vt:lpstr>PowerPoint Presentation</vt:lpstr>
      <vt:lpstr>PowerPoint Presentation</vt:lpstr>
      <vt:lpstr>PowerPoint Presentation</vt:lpstr>
      <vt:lpstr>PowerPoint Presentation</vt:lpstr>
      <vt:lpstr>Conclusions</vt:lpstr>
      <vt:lpstr>Acknowledgments</vt:lpstr>
      <vt:lpstr>Collapse ‘to a block’ (TAB) corrected Ehrenfest Dynamics</vt:lpstr>
      <vt:lpstr>The Wave Function Collapse Algorithm</vt:lpstr>
      <vt:lpstr>The Wave Function Collapse Algorithm</vt:lpstr>
      <vt:lpstr>The Wave Function Collapse Algorithm</vt:lpstr>
      <vt:lpstr>The Wave Function Collapse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Esch, Michael</dc:creator>
  <cp:lastModifiedBy>Esch, Michael</cp:lastModifiedBy>
  <cp:revision>38</cp:revision>
  <dcterms:created xsi:type="dcterms:W3CDTF">2020-10-01T18:39:25Z</dcterms:created>
  <dcterms:modified xsi:type="dcterms:W3CDTF">2020-11-03T15:42:01Z</dcterms:modified>
</cp:coreProperties>
</file>